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74" r:id="rId1"/>
  </p:sldMasterIdLst>
  <p:notesMasterIdLst>
    <p:notesMasterId r:id="rId26"/>
  </p:notesMasterIdLst>
  <p:handoutMasterIdLst>
    <p:handoutMasterId r:id="rId27"/>
  </p:handoutMasterIdLst>
  <p:sldIdLst>
    <p:sldId id="311" r:id="rId2"/>
    <p:sldId id="315" r:id="rId3"/>
    <p:sldId id="351" r:id="rId4"/>
    <p:sldId id="320" r:id="rId5"/>
    <p:sldId id="327" r:id="rId6"/>
    <p:sldId id="316" r:id="rId7"/>
    <p:sldId id="321" r:id="rId8"/>
    <p:sldId id="322" r:id="rId9"/>
    <p:sldId id="323" r:id="rId10"/>
    <p:sldId id="333" r:id="rId11"/>
    <p:sldId id="319" r:id="rId12"/>
    <p:sldId id="324" r:id="rId13"/>
    <p:sldId id="326" r:id="rId14"/>
    <p:sldId id="312" r:id="rId15"/>
    <p:sldId id="329" r:id="rId16"/>
    <p:sldId id="331" r:id="rId17"/>
    <p:sldId id="287" r:id="rId18"/>
    <p:sldId id="288" r:id="rId19"/>
    <p:sldId id="289" r:id="rId20"/>
    <p:sldId id="291" r:id="rId21"/>
    <p:sldId id="292" r:id="rId22"/>
    <p:sldId id="352" r:id="rId23"/>
    <p:sldId id="338" r:id="rId24"/>
    <p:sldId id="293" r:id="rId25"/>
  </p:sldIdLst>
  <p:sldSz cx="9144000" cy="6858000" type="screen4x3"/>
  <p:notesSz cx="6858000" cy="9144000"/>
  <p:custDataLst>
    <p:tags r:id="rId28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E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12" autoAdjust="0"/>
    <p:restoredTop sz="87270" autoAdjust="0"/>
  </p:normalViewPr>
  <p:slideViewPr>
    <p:cSldViewPr snapToGrid="0">
      <p:cViewPr>
        <p:scale>
          <a:sx n="75" d="100"/>
          <a:sy n="75" d="100"/>
        </p:scale>
        <p:origin x="-10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589070-9DED-7549-B696-8661C6E0B82B}" type="doc">
      <dgm:prSet loTypeId="urn:microsoft.com/office/officeart/2005/8/layout/vList2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12DCCF5-18F4-1548-A4C4-D8831A752279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3200" b="1" dirty="0" smtClean="0">
              <a:solidFill>
                <a:schemeClr val="tx1"/>
              </a:solidFill>
              <a:latin typeface="Calibri Light" pitchFamily="34" charset="0"/>
            </a:rPr>
            <a:t>TQM</a:t>
          </a:r>
          <a:r>
            <a:rPr lang="en-US" sz="3200" dirty="0" smtClean="0">
              <a:solidFill>
                <a:schemeClr val="tx1"/>
              </a:solidFill>
              <a:latin typeface="Calibri Light" pitchFamily="34" charset="0"/>
            </a:rPr>
            <a:t> is a companywide effort </a:t>
          </a:r>
        </a:p>
        <a:p>
          <a:r>
            <a:rPr lang="en-US" sz="3200" dirty="0" smtClean="0">
              <a:solidFill>
                <a:schemeClr val="tx1"/>
              </a:solidFill>
              <a:latin typeface="Calibri Light" pitchFamily="34" charset="0"/>
            </a:rPr>
            <a:t>to continuously improve the ways people, machines, and systems accomplish work.</a:t>
          </a:r>
          <a:endParaRPr lang="en-US" sz="3200" dirty="0">
            <a:solidFill>
              <a:schemeClr val="tx1"/>
            </a:solidFill>
            <a:latin typeface="Calibri Light" pitchFamily="34" charset="0"/>
          </a:endParaRPr>
        </a:p>
      </dgm:t>
    </dgm:pt>
    <dgm:pt modelId="{AE25446F-125C-C64D-855B-0E4A70B00644}" type="parTrans" cxnId="{B5E1D24D-9D39-C949-8514-0425AF8334D3}">
      <dgm:prSet/>
      <dgm:spPr/>
      <dgm:t>
        <a:bodyPr/>
        <a:lstStyle/>
        <a:p>
          <a:endParaRPr lang="en-US"/>
        </a:p>
      </dgm:t>
    </dgm:pt>
    <dgm:pt modelId="{1A0E895C-E0A7-3D4E-BF68-305A8825D188}" type="sibTrans" cxnId="{B5E1D24D-9D39-C949-8514-0425AF8334D3}">
      <dgm:prSet/>
      <dgm:spPr/>
      <dgm:t>
        <a:bodyPr/>
        <a:lstStyle/>
        <a:p>
          <a:endParaRPr lang="en-US"/>
        </a:p>
      </dgm:t>
    </dgm:pt>
    <dgm:pt modelId="{9A0FECA0-2F98-C942-8836-F7DC791DA150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3200" dirty="0" smtClean="0">
              <a:solidFill>
                <a:srgbClr val="000000"/>
              </a:solidFill>
              <a:latin typeface="Calibri Light" pitchFamily="34" charset="0"/>
            </a:rPr>
            <a:t>The </a:t>
          </a:r>
          <a:r>
            <a:rPr lang="en-US" sz="3200" b="1" dirty="0" smtClean="0">
              <a:solidFill>
                <a:srgbClr val="000000"/>
              </a:solidFill>
              <a:latin typeface="Calibri Light" pitchFamily="34" charset="0"/>
            </a:rPr>
            <a:t>TQM</a:t>
          </a:r>
          <a:r>
            <a:rPr lang="en-US" sz="3200" dirty="0" smtClean="0">
              <a:solidFill>
                <a:srgbClr val="000000"/>
              </a:solidFill>
              <a:latin typeface="Calibri Light" pitchFamily="34" charset="0"/>
            </a:rPr>
            <a:t> approach provides guidelines for all the organization’s activities, including HRM.</a:t>
          </a:r>
          <a:endParaRPr lang="en-US" sz="3200" dirty="0">
            <a:solidFill>
              <a:srgbClr val="000000"/>
            </a:solidFill>
            <a:latin typeface="Calibri Light" pitchFamily="34" charset="0"/>
          </a:endParaRPr>
        </a:p>
      </dgm:t>
    </dgm:pt>
    <dgm:pt modelId="{24362233-C0F1-864E-AF88-EDF814374627}" type="parTrans" cxnId="{8D709F1F-44D7-4B47-94CE-052EBC2FBAB9}">
      <dgm:prSet/>
      <dgm:spPr/>
      <dgm:t>
        <a:bodyPr/>
        <a:lstStyle/>
        <a:p>
          <a:endParaRPr lang="en-US"/>
        </a:p>
      </dgm:t>
    </dgm:pt>
    <dgm:pt modelId="{A2702EE3-783B-6140-BDD6-18ADBD606CB9}" type="sibTrans" cxnId="{8D709F1F-44D7-4B47-94CE-052EBC2FBAB9}">
      <dgm:prSet/>
      <dgm:spPr/>
      <dgm:t>
        <a:bodyPr/>
        <a:lstStyle/>
        <a:p>
          <a:endParaRPr lang="en-US"/>
        </a:p>
      </dgm:t>
    </dgm:pt>
    <dgm:pt modelId="{4872FFD3-5643-4446-ACE4-D17248F843A5}" type="pres">
      <dgm:prSet presAssocID="{E5589070-9DED-7549-B696-8661C6E0B82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1DA368E-AC23-B244-8B1F-42590C7098FA}" type="pres">
      <dgm:prSet presAssocID="{112DCCF5-18F4-1548-A4C4-D8831A75227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8CEA66-70F4-A447-BE4A-67DBE8691C77}" type="pres">
      <dgm:prSet presAssocID="{1A0E895C-E0A7-3D4E-BF68-305A8825D188}" presName="spacer" presStyleCnt="0"/>
      <dgm:spPr/>
    </dgm:pt>
    <dgm:pt modelId="{69DA6217-DD81-BA47-82DB-5E4B31AC20EF}" type="pres">
      <dgm:prSet presAssocID="{9A0FECA0-2F98-C942-8836-F7DC791DA15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EFD64D-BC61-42B7-BBDA-0042C537A198}" type="presOf" srcId="{112DCCF5-18F4-1548-A4C4-D8831A752279}" destId="{31DA368E-AC23-B244-8B1F-42590C7098FA}" srcOrd="0" destOrd="0" presId="urn:microsoft.com/office/officeart/2005/8/layout/vList2"/>
    <dgm:cxn modelId="{B5E1D24D-9D39-C949-8514-0425AF8334D3}" srcId="{E5589070-9DED-7549-B696-8661C6E0B82B}" destId="{112DCCF5-18F4-1548-A4C4-D8831A752279}" srcOrd="0" destOrd="0" parTransId="{AE25446F-125C-C64D-855B-0E4A70B00644}" sibTransId="{1A0E895C-E0A7-3D4E-BF68-305A8825D188}"/>
    <dgm:cxn modelId="{8D709F1F-44D7-4B47-94CE-052EBC2FBAB9}" srcId="{E5589070-9DED-7549-B696-8661C6E0B82B}" destId="{9A0FECA0-2F98-C942-8836-F7DC791DA150}" srcOrd="1" destOrd="0" parTransId="{24362233-C0F1-864E-AF88-EDF814374627}" sibTransId="{A2702EE3-783B-6140-BDD6-18ADBD606CB9}"/>
    <dgm:cxn modelId="{86980117-9DB9-474C-9A21-7974F0E85E47}" type="presOf" srcId="{9A0FECA0-2F98-C942-8836-F7DC791DA150}" destId="{69DA6217-DD81-BA47-82DB-5E4B31AC20EF}" srcOrd="0" destOrd="0" presId="urn:microsoft.com/office/officeart/2005/8/layout/vList2"/>
    <dgm:cxn modelId="{F48CEC4C-FC02-47D0-8550-F2C13733FC95}" type="presOf" srcId="{E5589070-9DED-7549-B696-8661C6E0B82B}" destId="{4872FFD3-5643-4446-ACE4-D17248F843A5}" srcOrd="0" destOrd="0" presId="urn:microsoft.com/office/officeart/2005/8/layout/vList2"/>
    <dgm:cxn modelId="{4622D57D-BA88-42E2-AE22-AC3F76AF6576}" type="presParOf" srcId="{4872FFD3-5643-4446-ACE4-D17248F843A5}" destId="{31DA368E-AC23-B244-8B1F-42590C7098FA}" srcOrd="0" destOrd="0" presId="urn:microsoft.com/office/officeart/2005/8/layout/vList2"/>
    <dgm:cxn modelId="{8BE77B7F-B2C4-42D3-A4E9-140A38242B49}" type="presParOf" srcId="{4872FFD3-5643-4446-ACE4-D17248F843A5}" destId="{F58CEA66-70F4-A447-BE4A-67DBE8691C77}" srcOrd="1" destOrd="0" presId="urn:microsoft.com/office/officeart/2005/8/layout/vList2"/>
    <dgm:cxn modelId="{0E8D440E-A665-478E-808D-7B54984722F8}" type="presParOf" srcId="{4872FFD3-5643-4446-ACE4-D17248F843A5}" destId="{69DA6217-DD81-BA47-82DB-5E4B31AC20EF}" srcOrd="2" destOrd="0" presId="urn:microsoft.com/office/officeart/2005/8/layout/vList2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B7239-CE86-42E7-9352-A2C97BD0E2D6}" type="datetimeFigureOut">
              <a:rPr lang="en-US" smtClean="0"/>
              <a:pPr/>
              <a:t>2/7/2020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6EC7D2-BABF-4E18-8621-A3F7469B1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Calibri" pitchFamily="34" charset="0"/>
              </a:defRPr>
            </a:lvl1pPr>
          </a:lstStyle>
          <a:p>
            <a:pPr>
              <a:defRPr/>
            </a:pPr>
            <a:fld id="{37402B5E-4C00-40AF-8CCA-6E141B9A1D96}" type="datetime1">
              <a:rPr lang="en-US"/>
              <a:pPr>
                <a:defRPr/>
              </a:pPr>
              <a:t>2/7/2020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Employees may need training for their reengineered jobs.</a:t>
            </a:r>
          </a:p>
          <a:p>
            <a:r>
              <a:rPr lang="en-US" dirty="0" smtClean="0">
                <a:ea typeface="ＭＳ Ｐゴシック" pitchFamily="34" charset="-128"/>
              </a:rPr>
              <a:t>The organization may need to redesign the structure of its pay and benefits to make them more appropriate for its new way of operating.</a:t>
            </a:r>
          </a:p>
          <a:p>
            <a:r>
              <a:rPr lang="en-US" dirty="0" smtClean="0">
                <a:ea typeface="ＭＳ Ｐゴシック" pitchFamily="34" charset="-128"/>
              </a:rPr>
              <a:t>It also may need to recruit employees with a new set of skills.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**Complete removal.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Many organizations are increasingly outsourcing business activities.</a:t>
            </a:r>
          </a:p>
          <a:p>
            <a:endParaRPr lang="en-US" dirty="0" smtClean="0">
              <a:ea typeface="ＭＳ Ｐゴシック" pitchFamily="34" charset="-128"/>
            </a:endParaRPr>
          </a:p>
          <a:p>
            <a:r>
              <a:rPr lang="en-US" dirty="0" smtClean="0">
                <a:ea typeface="ＭＳ Ｐゴシック" pitchFamily="34" charset="-128"/>
              </a:rPr>
              <a:t>Many HR functions are being outsourced. One recent study suggests that 8 out of 10 companies outsource at least one human resource activity.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To compete in today’s economy, companies need to provide high-quality products and services.</a:t>
            </a:r>
          </a:p>
          <a:p>
            <a:r>
              <a:rPr lang="en-US" dirty="0" smtClean="0">
                <a:ea typeface="ＭＳ Ｐゴシック" pitchFamily="34" charset="-128"/>
              </a:rPr>
              <a:t>If companies do not adhere to quality standards, they will have difficulty selling their product or service to vendors, suppliers, or customers.</a:t>
            </a:r>
          </a:p>
          <a:p>
            <a:r>
              <a:rPr lang="en-US" dirty="0" smtClean="0">
                <a:ea typeface="ＭＳ Ｐゴシック" pitchFamily="34" charset="-128"/>
              </a:rPr>
              <a:t>Therefore, many organizations have adopted some form of </a:t>
            </a:r>
            <a:r>
              <a:rPr lang="en-US" b="1" i="1" dirty="0" smtClean="0">
                <a:ea typeface="ＭＳ Ｐゴシック" pitchFamily="34" charset="-128"/>
              </a:rPr>
              <a:t>total quality management (TQM)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Often organizations join forces through </a:t>
            </a:r>
            <a:r>
              <a:rPr lang="en-US" b="1" i="1" smtClean="0">
                <a:ea typeface="ＭＳ Ｐゴシック" pitchFamily="34" charset="-128"/>
              </a:rPr>
              <a:t>mergers</a:t>
            </a:r>
            <a:r>
              <a:rPr lang="en-US" smtClean="0">
                <a:ea typeface="ＭＳ Ｐゴシック" pitchFamily="34" charset="-128"/>
              </a:rPr>
              <a:t> (two companies becoming one) and </a:t>
            </a:r>
            <a:r>
              <a:rPr lang="en-US" b="1" i="1" smtClean="0">
                <a:ea typeface="ＭＳ Ｐゴシック" pitchFamily="34" charset="-128"/>
              </a:rPr>
              <a:t>acquisitions</a:t>
            </a:r>
            <a:r>
              <a:rPr lang="en-US" smtClean="0">
                <a:ea typeface="ＭＳ Ｐゴシック" pitchFamily="34" charset="-128"/>
              </a:rPr>
              <a:t> (one company buying another).</a:t>
            </a:r>
          </a:p>
          <a:p>
            <a:r>
              <a:rPr lang="en-US" smtClean="0">
                <a:ea typeface="ＭＳ Ｐゴシック" pitchFamily="34" charset="-128"/>
              </a:rPr>
              <a:t>HRM should have a significant role in carrying out a merger or acquisition: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Rapidly changing customer needs and technology have caused many organizations to rethink the way they get work done. Therefore, many organizations have undertaken </a:t>
            </a:r>
            <a:r>
              <a:rPr lang="en-US" b="1" i="1" smtClean="0">
                <a:ea typeface="ＭＳ Ｐゴシック" pitchFamily="34" charset="-128"/>
              </a:rPr>
              <a:t>reengineering</a:t>
            </a:r>
            <a:r>
              <a:rPr lang="en-US" smtClean="0">
                <a:ea typeface="ＭＳ Ｐゴシック" pitchFamily="34" charset="-128"/>
              </a:rPr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ACA69E81-B9B6-4F6D-B14E-B4CF0E0EC5AE}" type="datetime1">
              <a:rPr lang="en-US" smtClean="0"/>
              <a:pPr algn="r" eaLnBrk="1" latinLnBrk="0" hangingPunct="1"/>
              <a:t>2/7/2020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D9D922F0-0544-4611-BEC1-BF55119B1CFB}" type="datetime1">
              <a:rPr lang="en-US" smtClean="0"/>
              <a:pPr algn="r" eaLnBrk="1" latinLnBrk="0" hangingPunct="1"/>
              <a:t>2/7/2020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algn="r" eaLnBrk="1" latinLnBrk="0" hangingPunct="1"/>
            <a:fld id="{461D9635-A4F4-4D76-9B54-F975E8ADC8E4}" type="datetime1">
              <a:rPr lang="en-US" smtClean="0"/>
              <a:pPr algn="r" eaLnBrk="1" latinLnBrk="0" hangingPunct="1"/>
              <a:t>2/7/2020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44688DD-735F-47B8-BEAC-273AE376F5FE}" type="datetime1">
              <a:rPr lang="en-US" smtClean="0"/>
              <a:pPr algn="r" eaLnBrk="1" latinLnBrk="0" hangingPunct="1"/>
              <a:t>2/7/2020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BF1A3A6B-8071-4C20-B068-320BA80AA6DD}" type="datetime1">
              <a:rPr lang="en-US" smtClean="0"/>
              <a:pPr algn="r" eaLnBrk="1" latinLnBrk="0" hangingPunct="1"/>
              <a:t>2/7/2020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algn="r" eaLnBrk="1" latinLnBrk="0" hangingPunct="1"/>
            <a:fld id="{EC136222-F1B3-4811-9468-2E3B28551B5D}" type="datetime1">
              <a:rPr lang="en-US" smtClean="0"/>
              <a:pPr algn="r" eaLnBrk="1" latinLnBrk="0" hangingPunct="1"/>
              <a:t>2/7/2020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algn="r" eaLnBrk="1" latinLnBrk="0" hangingPunct="1"/>
            <a:fld id="{DF354048-DFD1-4712-ACA2-83B985038655}" type="datetime1">
              <a:rPr lang="en-US" smtClean="0"/>
              <a:pPr algn="r" eaLnBrk="1" latinLnBrk="0" hangingPunct="1"/>
              <a:t>2/7/2020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3997A708-3040-4A5A-B666-A19B4B0C46D2}" type="datetime1">
              <a:rPr lang="en-US" smtClean="0"/>
              <a:pPr algn="r" eaLnBrk="1" latinLnBrk="0" hangingPunct="1"/>
              <a:t>2/7/2020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D2C1DB6D-D9DF-4DE5-87B9-F4ADA0C136A9}" type="datetime1">
              <a:rPr lang="en-US" smtClean="0"/>
              <a:pPr algn="r" eaLnBrk="1" latinLnBrk="0" hangingPunct="1"/>
              <a:t>2/7/2020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C5C57E7-703A-4738-A0A4-06BC9FE3D731}" type="datetime1">
              <a:rPr lang="en-US" smtClean="0"/>
              <a:pPr algn="r" eaLnBrk="1" latinLnBrk="0" hangingPunct="1"/>
              <a:t>2/7/2020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algn="r" eaLnBrk="1" latinLnBrk="0" hangingPunct="1"/>
            <a:fld id="{77036336-0C2B-477C-8578-27DA4439484A}" type="datetime1">
              <a:rPr lang="en-US" smtClean="0"/>
              <a:pPr algn="r" eaLnBrk="1" latinLnBrk="0" hangingPunct="1"/>
              <a:t>2/7/2020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94F7A989-24EF-496C-9623-2B04ECEB807C}" type="datetime1">
              <a:rPr lang="en-US" smtClean="0"/>
              <a:pPr algn="r" eaLnBrk="1" latinLnBrk="0" hangingPunct="1"/>
              <a:t>2/7/2020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8293100" y="6562725"/>
            <a:ext cx="850900" cy="274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>
                <a:latin typeface="Calibri" pitchFamily="34" charset="0"/>
              </a:rPr>
              <a:t>2-</a:t>
            </a:r>
            <a:fld id="{E2E56F66-FDD3-4D4D-979A-9831077EEA44}" type="slidenum">
              <a:rPr lang="en-US" sz="1200">
                <a:latin typeface="Calibri" pitchFamily="34" charset="0"/>
              </a:rPr>
              <a:pPr algn="r">
                <a:defRPr/>
              </a:pPr>
              <a:t>‹#›</a:t>
            </a:fld>
            <a:endParaRPr lang="en-US" sz="120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slide" Target="slide6.xml"/><Relationship Id="rId7" Type="http://schemas.openxmlformats.org/officeDocument/2006/relationships/slide" Target="slide1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1416050"/>
            <a:ext cx="8737600" cy="1362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     TRENDS IN HRM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Embracing New Technology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38300"/>
            <a:ext cx="8153400" cy="4495800"/>
          </a:xfrm>
        </p:spPr>
        <p:txBody>
          <a:bodyPr>
            <a:normAutofit/>
          </a:bodyPr>
          <a:lstStyle/>
          <a:p>
            <a:pPr marL="1314450" lvl="2" indent="-514350">
              <a:buFont typeface="Wingdings" pitchFamily="2" charset="2"/>
              <a:buChar char="§"/>
            </a:pPr>
            <a:r>
              <a:rPr lang="en-US" sz="2400" dirty="0" smtClean="0">
                <a:latin typeface="Calibri Light" pitchFamily="34" charset="0"/>
              </a:rPr>
              <a:t>Specialized applications</a:t>
            </a:r>
          </a:p>
          <a:p>
            <a:pPr marL="1314450" lvl="2" indent="-514350">
              <a:buFont typeface="Wingdings" pitchFamily="2" charset="2"/>
              <a:buChar char="§"/>
            </a:pPr>
            <a:endParaRPr lang="en-US" sz="2400" dirty="0" smtClean="0">
              <a:latin typeface="Calibri Light" pitchFamily="34" charset="0"/>
            </a:endParaRPr>
          </a:p>
          <a:p>
            <a:pPr marL="1771650" lvl="3" indent="-514350">
              <a:buFont typeface="Wingdings" pitchFamily="2" charset="2"/>
              <a:buChar char="v"/>
            </a:pPr>
            <a:r>
              <a:rPr lang="en-US" dirty="0" smtClean="0">
                <a:latin typeface="Calibri Light" pitchFamily="34" charset="0"/>
              </a:rPr>
              <a:t>Succession planning</a:t>
            </a:r>
          </a:p>
          <a:p>
            <a:pPr marL="1771650" lvl="3" indent="-514350">
              <a:buFont typeface="Wingdings" pitchFamily="2" charset="2"/>
              <a:buChar char="v"/>
            </a:pPr>
            <a:endParaRPr lang="en-US" dirty="0" smtClean="0">
              <a:latin typeface="Calibri Light" pitchFamily="34" charset="0"/>
            </a:endParaRPr>
          </a:p>
          <a:p>
            <a:pPr marL="1771650" lvl="3" indent="-514350">
              <a:buFont typeface="Wingdings" pitchFamily="2" charset="2"/>
              <a:buChar char="v"/>
            </a:pPr>
            <a:r>
              <a:rPr lang="en-US" dirty="0" smtClean="0">
                <a:latin typeface="Calibri Light" pitchFamily="34" charset="0"/>
              </a:rPr>
              <a:t>Job evaluation</a:t>
            </a:r>
          </a:p>
          <a:p>
            <a:pPr marL="1771650" lvl="3" indent="-514350">
              <a:buFont typeface="Wingdings" pitchFamily="2" charset="2"/>
              <a:buChar char="v"/>
            </a:pPr>
            <a:endParaRPr lang="en-US" dirty="0" smtClean="0">
              <a:latin typeface="Calibri Light" pitchFamily="34" charset="0"/>
            </a:endParaRPr>
          </a:p>
          <a:p>
            <a:pPr marL="1771650" lvl="3" indent="-514350">
              <a:buFont typeface="Wingdings" pitchFamily="2" charset="2"/>
              <a:buChar char="v"/>
            </a:pPr>
            <a:r>
              <a:rPr lang="en-US" dirty="0" smtClean="0">
                <a:latin typeface="Calibri Light" pitchFamily="34" charset="0"/>
              </a:rPr>
              <a:t>Employee performance evaluation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3. Manage the Changing Workforce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000" b="1" u="sng" dirty="0" smtClean="0">
                <a:latin typeface="Calibri Light" pitchFamily="34" charset="0"/>
              </a:rPr>
              <a:t>Increased diversity in the workforce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Calibri Light" pitchFamily="34" charset="0"/>
              </a:rPr>
              <a:t>Creating workplace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libri Light" pitchFamily="34" charset="0"/>
              </a:rPr>
              <a:t>that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alibri Light" pitchFamily="34" charset="0"/>
              </a:rPr>
              <a:t>respects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libri Light" pitchFamily="34" charset="0"/>
              </a:rPr>
              <a:t> </a:t>
            </a:r>
            <a:r>
              <a:rPr lang="en-US" sz="2000" dirty="0" smtClean="0">
                <a:latin typeface="Calibri Light" pitchFamily="34" charset="0"/>
              </a:rPr>
              <a:t>and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alibri Light" pitchFamily="34" charset="0"/>
              </a:rPr>
              <a:t>includes</a:t>
            </a:r>
            <a:r>
              <a:rPr lang="en-US" sz="2000" dirty="0" smtClean="0">
                <a:latin typeface="Calibri Light" pitchFamily="34" charset="0"/>
              </a:rPr>
              <a:t> differences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Calibri Light" pitchFamily="34" charset="0"/>
              </a:rPr>
              <a:t>Recognizing unique contributions individuals with  differences can make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Calibri Light" pitchFamily="34" charset="0"/>
              </a:rPr>
              <a:t>Creating work environment that maximizes potential of all employees</a:t>
            </a:r>
          </a:p>
          <a:p>
            <a:pPr marL="514350" indent="-514350">
              <a:buFont typeface="Arial" charset="0"/>
              <a:buAutoNum type="arabicPeriod" startAt="2"/>
              <a:defRPr/>
            </a:pPr>
            <a:r>
              <a:rPr lang="en-US" sz="2000" b="1" u="sng" dirty="0" smtClean="0">
                <a:latin typeface="Calibri Light" pitchFamily="34" charset="0"/>
              </a:rPr>
              <a:t>Work-life balance</a:t>
            </a:r>
          </a:p>
          <a:p>
            <a:pPr marL="514350" indent="-514350">
              <a:buFont typeface="Wingdings" pitchFamily="2" charset="2"/>
              <a:buChar char="v"/>
              <a:defRPr/>
            </a:pPr>
            <a:r>
              <a:rPr lang="en-US" sz="2000" dirty="0" smtClean="0">
                <a:latin typeface="Calibri Light" pitchFamily="34" charset="0"/>
              </a:rPr>
              <a:t>Employees experiencing burnout due to overwork and increased stress – in nearly all occupations  </a:t>
            </a:r>
          </a:p>
          <a:p>
            <a:pPr marL="514350" indent="-514350">
              <a:buFont typeface="Wingdings" pitchFamily="2" charset="2"/>
              <a:buChar char="v"/>
              <a:defRPr/>
            </a:pPr>
            <a:r>
              <a:rPr lang="en-US" sz="2000" dirty="0" smtClean="0">
                <a:latin typeface="Calibri Light" pitchFamily="34" charset="0"/>
              </a:rPr>
              <a:t>Rise in workplace violence, increase in levels of absenteeism as well as rising workers’ compensation claims</a:t>
            </a:r>
          </a:p>
          <a:p>
            <a:pPr lvl="1">
              <a:buNone/>
            </a:pPr>
            <a:endParaRPr lang="en-US" sz="2400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Manage the Changing Workforce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  <a:defRPr/>
            </a:pPr>
            <a:r>
              <a:rPr lang="en-US" sz="2000" b="1" dirty="0" smtClean="0">
                <a:latin typeface="Calibri Light" pitchFamily="34" charset="0"/>
              </a:rPr>
              <a:t> </a:t>
            </a:r>
            <a:r>
              <a:rPr lang="en-US" sz="2000" b="1" u="sng" dirty="0" smtClean="0">
                <a:latin typeface="Calibri Light" pitchFamily="34" charset="0"/>
              </a:rPr>
              <a:t>Work-life balance</a:t>
            </a:r>
            <a:endParaRPr lang="en-US" sz="2000" u="sng" dirty="0" smtClean="0">
              <a:latin typeface="Calibri Light" pitchFamily="34" charset="0"/>
            </a:endParaRPr>
          </a:p>
          <a:p>
            <a:pPr marL="514350" indent="-514350">
              <a:buFont typeface="Wingdings" pitchFamily="2" charset="2"/>
              <a:buChar char="v"/>
              <a:defRPr/>
            </a:pPr>
            <a:r>
              <a:rPr lang="en-US" sz="2000" dirty="0" smtClean="0">
                <a:latin typeface="Calibri Light" pitchFamily="34" charset="0"/>
              </a:rPr>
              <a:t>According to study by Center for Work-Life Policy, 1.7 million people consider their jobs and work hours excessive  </a:t>
            </a:r>
          </a:p>
          <a:p>
            <a:pPr marL="514350" indent="-514350">
              <a:buFont typeface="Wingdings" pitchFamily="2" charset="2"/>
              <a:buChar char="v"/>
              <a:defRPr/>
            </a:pPr>
            <a:r>
              <a:rPr lang="en-US" sz="2000" dirty="0" smtClean="0">
                <a:latin typeface="Calibri Light" pitchFamily="34" charset="0"/>
              </a:rPr>
              <a:t>50% of top corporate executives leaving current positions </a:t>
            </a:r>
          </a:p>
          <a:p>
            <a:pPr marL="514350" indent="-514350">
              <a:buFont typeface="Wingdings" pitchFamily="2" charset="2"/>
              <a:buChar char="v"/>
              <a:defRPr/>
            </a:pPr>
            <a:r>
              <a:rPr lang="en-US" sz="2000" dirty="0" smtClean="0">
                <a:latin typeface="Calibri Light" pitchFamily="34" charset="0"/>
              </a:rPr>
              <a:t>In the US, 70%, and globally, 81%, say jobs are affecting their health.</a:t>
            </a:r>
          </a:p>
          <a:p>
            <a:pPr marL="514350" indent="-514350">
              <a:buFont typeface="Wingdings" pitchFamily="2" charset="2"/>
              <a:buChar char="v"/>
              <a:defRPr/>
            </a:pPr>
            <a:r>
              <a:rPr lang="en-US" sz="2000" dirty="0" smtClean="0">
                <a:latin typeface="Calibri Light" pitchFamily="34" charset="0"/>
              </a:rPr>
              <a:t>Between 46% and 59% of workers feel stress is affecting their interpersonal relationship.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Manage the Changing Workforce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  <a:defRPr/>
            </a:pPr>
            <a:r>
              <a:rPr lang="en-US" sz="2000" b="1" u="sng" dirty="0" smtClean="0">
                <a:latin typeface="Calibri Light" pitchFamily="34" charset="0"/>
              </a:rPr>
              <a:t>Structural shift from the manufacturing to the service sector</a:t>
            </a:r>
          </a:p>
          <a:p>
            <a:pPr marL="914400" lvl="1" indent="-514350">
              <a:buFont typeface="Wingdings" pitchFamily="2" charset="2"/>
              <a:buChar char="v"/>
              <a:defRPr/>
            </a:pPr>
            <a:r>
              <a:rPr lang="en-US" sz="1800" dirty="0" smtClean="0">
                <a:latin typeface="Calibri Light" pitchFamily="34" charset="0"/>
              </a:rPr>
              <a:t>Growth in part-time employment</a:t>
            </a:r>
          </a:p>
          <a:p>
            <a:pPr marL="914400" lvl="1" indent="-514350">
              <a:buFont typeface="Wingdings" pitchFamily="2" charset="2"/>
              <a:buChar char="v"/>
              <a:defRPr/>
            </a:pPr>
            <a:r>
              <a:rPr lang="en-US" sz="1800" dirty="0" smtClean="0">
                <a:latin typeface="Calibri Light" pitchFamily="34" charset="0"/>
              </a:rPr>
              <a:t>Rising prominence of women in the workforce</a:t>
            </a:r>
          </a:p>
          <a:p>
            <a:pPr marL="914400" lvl="1" indent="-514350">
              <a:buFont typeface="Wingdings" pitchFamily="2" charset="2"/>
              <a:buChar char="v"/>
              <a:defRPr/>
            </a:pPr>
            <a:r>
              <a:rPr lang="en-US" sz="1800" dirty="0" smtClean="0">
                <a:latin typeface="Calibri Light" pitchFamily="34" charset="0"/>
              </a:rPr>
              <a:t>Growing importance of temporary employment and self employment</a:t>
            </a:r>
          </a:p>
          <a:p>
            <a:pPr marL="914400" lvl="1" indent="-514350">
              <a:buFont typeface="Wingdings" pitchFamily="2" charset="2"/>
              <a:buChar char="v"/>
              <a:defRPr/>
            </a:pPr>
            <a:r>
              <a:rPr lang="en-US" sz="1800" dirty="0" smtClean="0">
                <a:latin typeface="Calibri Light" pitchFamily="34" charset="0"/>
              </a:rPr>
              <a:t>Adoption of flexible working practices, such as job sharing and the increasing opportunity to work from </a:t>
            </a:r>
            <a:r>
              <a:rPr lang="en-US" sz="1800" dirty="0" smtClean="0">
                <a:latin typeface="Calibri Light" pitchFamily="34" charset="0"/>
                <a:hlinkClick r:id="rId2" action="ppaction://hlinksldjump"/>
              </a:rPr>
              <a:t>home</a:t>
            </a:r>
            <a:r>
              <a:rPr lang="en-US" sz="1800" dirty="0" smtClean="0">
                <a:latin typeface="Calibri Light" pitchFamily="34" charset="0"/>
              </a:rPr>
              <a:t>. </a:t>
            </a:r>
          </a:p>
          <a:p>
            <a:pPr marL="914400" lvl="1" indent="-514350">
              <a:buFont typeface="Wingdings" pitchFamily="2" charset="2"/>
              <a:buChar char="v"/>
              <a:defRPr/>
            </a:pPr>
            <a:r>
              <a:rPr lang="en-US" sz="1800" dirty="0" smtClean="0">
                <a:latin typeface="Calibri Light" pitchFamily="34" charset="0"/>
              </a:rPr>
              <a:t>Gradual aging of labor force with fewer young people entering workforce and participation rates among older workers increasing</a:t>
            </a:r>
          </a:p>
          <a:p>
            <a:pPr marL="914400" lvl="1" indent="-514350">
              <a:buNone/>
              <a:defRPr/>
            </a:pPr>
            <a:endParaRPr lang="en-US" sz="1800" dirty="0" smtClean="0">
              <a:latin typeface="Calibri Light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400" b="1" u="sng" dirty="0" smtClean="0">
                <a:latin typeface="Calibri Light" pitchFamily="34" charset="0"/>
              </a:rPr>
              <a:t>Human Capital</a:t>
            </a:r>
          </a:p>
          <a:p>
            <a:pPr lvl="1"/>
            <a:r>
              <a:rPr lang="en-US" sz="2000" dirty="0" smtClean="0">
                <a:latin typeface="Calibri Light" pitchFamily="34" charset="0"/>
              </a:rPr>
              <a:t>The knowledge, skills, and capabilities of individuals</a:t>
            </a:r>
          </a:p>
          <a:p>
            <a:pPr lvl="1">
              <a:buNone/>
            </a:pPr>
            <a:r>
              <a:rPr lang="en-US" sz="2000" dirty="0" smtClean="0">
                <a:latin typeface="Calibri Light" pitchFamily="34" charset="0"/>
              </a:rPr>
              <a:t> </a:t>
            </a:r>
            <a:r>
              <a:rPr lang="en-US" sz="2000" b="1" u="sng" dirty="0" smtClean="0">
                <a:solidFill>
                  <a:schemeClr val="tx2">
                    <a:lumMod val="75000"/>
                  </a:schemeClr>
                </a:solidFill>
                <a:latin typeface="Calibri Light" pitchFamily="34" charset="0"/>
              </a:rPr>
              <a:t>that have economic value to an organization.</a:t>
            </a:r>
          </a:p>
          <a:p>
            <a:pPr lvl="1">
              <a:buNone/>
            </a:pPr>
            <a:endParaRPr lang="en-US" sz="2000" dirty="0" smtClean="0">
              <a:latin typeface="Calibri Light" pitchFamily="34" charset="0"/>
            </a:endParaRPr>
          </a:p>
          <a:p>
            <a:pPr marL="571500" indent="-514350">
              <a:buFont typeface="Arial" pitchFamily="34" charset="0"/>
              <a:buAutoNum type="arabicPeriod"/>
              <a:defRPr/>
            </a:pPr>
            <a:r>
              <a:rPr lang="en-US" sz="2400" b="1" u="sng" dirty="0" smtClean="0">
                <a:latin typeface="Calibri Light" pitchFamily="34" charset="0"/>
              </a:rPr>
              <a:t>Managing talent </a:t>
            </a:r>
            <a:r>
              <a:rPr lang="en-US" sz="2400" dirty="0" smtClean="0">
                <a:latin typeface="Calibri Light" pitchFamily="34" charset="0"/>
              </a:rPr>
              <a:t>– recruitment, development, and retention of the best workers</a:t>
            </a:r>
          </a:p>
          <a:p>
            <a:pPr marL="971550" lvl="1" indent="-514350">
              <a:buNone/>
              <a:defRPr/>
            </a:pPr>
            <a:endParaRPr lang="en-US" sz="1400" dirty="0" smtClean="0">
              <a:latin typeface="Calibri Light" pitchFamily="34" charset="0"/>
            </a:endParaRPr>
          </a:p>
          <a:p>
            <a:pPr marL="914400" lvl="1" indent="-514350">
              <a:buFont typeface="Wingdings" pitchFamily="2" charset="2"/>
              <a:buChar char="v"/>
              <a:defRPr/>
            </a:pPr>
            <a:r>
              <a:rPr lang="en-US" sz="2000" dirty="0" smtClean="0">
                <a:latin typeface="Calibri Light" pitchFamily="34" charset="0"/>
              </a:rPr>
              <a:t>Employers need to find innovative ways to “brand” themselves, setting them apart from competitors and becoming an “</a:t>
            </a:r>
            <a:r>
              <a:rPr lang="en-US" sz="2000" b="1" dirty="0" smtClean="0">
                <a:latin typeface="Calibri Light" pitchFamily="34" charset="0"/>
              </a:rPr>
              <a:t>employer of choice</a:t>
            </a:r>
            <a:r>
              <a:rPr lang="en-US" sz="2000" dirty="0" smtClean="0">
                <a:latin typeface="Calibri Light" pitchFamily="34" charset="0"/>
              </a:rPr>
              <a:t>”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4. Developing Human Capital</a:t>
            </a:r>
            <a:br>
              <a:rPr lang="en-US" b="1" dirty="0" smtClean="0">
                <a:solidFill>
                  <a:schemeClr val="tx1"/>
                </a:solidFill>
              </a:rPr>
            </a:b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Developing Human Capital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41300" y="1600200"/>
            <a:ext cx="8524748" cy="48768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Arial" pitchFamily="34" charset="0"/>
              <a:buAutoNum type="arabicPeriod" startAt="2"/>
              <a:defRPr/>
            </a:pPr>
            <a:r>
              <a:rPr lang="en-US" sz="2400" b="1" u="sng" dirty="0" smtClean="0">
                <a:latin typeface="Calibri Light" pitchFamily="34" charset="0"/>
              </a:rPr>
              <a:t>Labor shortage </a:t>
            </a:r>
            <a:r>
              <a:rPr lang="en-US" sz="2400" b="1" dirty="0" smtClean="0">
                <a:latin typeface="Calibri Light" pitchFamily="34" charset="0"/>
              </a:rPr>
              <a:t>– finding the right talent</a:t>
            </a:r>
          </a:p>
          <a:p>
            <a:pPr marL="514350" indent="-514350">
              <a:buFont typeface="Arial" pitchFamily="34" charset="0"/>
              <a:buAutoNum type="arabicPeriod" startAt="2"/>
              <a:defRPr/>
            </a:pPr>
            <a:endParaRPr lang="en-US" sz="2000" dirty="0" smtClean="0">
              <a:latin typeface="Calibri Light" pitchFamily="34" charset="0"/>
            </a:endParaRPr>
          </a:p>
          <a:p>
            <a:pPr marL="914400" lvl="1" indent="-514350">
              <a:buFont typeface="Wingdings" pitchFamily="2" charset="2"/>
              <a:buChar char="ü"/>
              <a:defRPr/>
            </a:pPr>
            <a:r>
              <a:rPr lang="en-US" sz="2000" dirty="0" smtClean="0">
                <a:latin typeface="Calibri Light" pitchFamily="34" charset="0"/>
              </a:rPr>
              <a:t>Statistic: By 2020, gap between available and required skilled workers is projected to be 14 million</a:t>
            </a:r>
          </a:p>
          <a:p>
            <a:pPr marL="914400" lvl="1" indent="-514350">
              <a:buNone/>
              <a:defRPr/>
            </a:pPr>
            <a:endParaRPr lang="en-US" sz="2000" dirty="0" smtClean="0">
              <a:latin typeface="Calibri Light" pitchFamily="34" charset="0"/>
            </a:endParaRPr>
          </a:p>
          <a:p>
            <a:pPr marL="914400" lvl="1" indent="-514350">
              <a:buFont typeface="Wingdings" pitchFamily="2" charset="2"/>
              <a:buChar char="v"/>
              <a:defRPr/>
            </a:pPr>
            <a:r>
              <a:rPr lang="en-US" sz="2000" dirty="0" smtClean="0">
                <a:latin typeface="Calibri Light" pitchFamily="34" charset="0"/>
              </a:rPr>
              <a:t>Use of e-recruiting and non-traditional labor pools</a:t>
            </a:r>
          </a:p>
          <a:p>
            <a:pPr marL="914400" lvl="1" indent="-514350">
              <a:buNone/>
              <a:defRPr/>
            </a:pPr>
            <a:endParaRPr lang="en-US" sz="2000" dirty="0" smtClean="0">
              <a:latin typeface="Calibri Light" pitchFamily="34" charset="0"/>
            </a:endParaRPr>
          </a:p>
          <a:p>
            <a:pPr marL="914400" lvl="1" indent="-514350">
              <a:buFont typeface="Wingdings" pitchFamily="2" charset="2"/>
              <a:buChar char="v"/>
              <a:defRPr/>
            </a:pPr>
            <a:r>
              <a:rPr lang="en-US" sz="2000" dirty="0" smtClean="0">
                <a:latin typeface="Calibri Light" pitchFamily="34" charset="0"/>
              </a:rPr>
              <a:t>Establishing selection system geared to retention: better skills assessment, knowledge, and fit for jobs</a:t>
            </a:r>
          </a:p>
          <a:p>
            <a:pPr marL="914400" lvl="1" indent="-514350">
              <a:buFont typeface="Wingdings" pitchFamily="2" charset="2"/>
              <a:buChar char="v"/>
              <a:defRPr/>
            </a:pPr>
            <a:endParaRPr lang="en-US" sz="2000" dirty="0" smtClean="0">
              <a:latin typeface="Calibri Light" pitchFamily="34" charset="0"/>
            </a:endParaRPr>
          </a:p>
          <a:p>
            <a:pPr marL="514350" indent="-514350">
              <a:buFont typeface="Arial" charset="0"/>
              <a:buAutoNum type="arabicPeriod" startAt="3"/>
            </a:pPr>
            <a:r>
              <a:rPr lang="en-US" sz="2000" b="1" dirty="0" smtClean="0">
                <a:latin typeface="Calibri Light" pitchFamily="34" charset="0"/>
              </a:rPr>
              <a:t>Higher ethical standards</a:t>
            </a:r>
          </a:p>
          <a:p>
            <a:pPr marL="514350" indent="-514350">
              <a:buNone/>
            </a:pPr>
            <a:endParaRPr lang="en-US" sz="2000" dirty="0" smtClean="0">
              <a:latin typeface="Calibri Light" pitchFamily="34" charset="0"/>
            </a:endParaRPr>
          </a:p>
          <a:p>
            <a:pPr marL="914400" lvl="1" indent="-514350">
              <a:buFont typeface="Wingdings" pitchFamily="2" charset="2"/>
              <a:buChar char="§"/>
            </a:pPr>
            <a:r>
              <a:rPr lang="en-US" sz="2000" dirty="0" smtClean="0">
                <a:latin typeface="Calibri Light" pitchFamily="34" charset="0"/>
              </a:rPr>
              <a:t>Greater focus on trust and integrity at all </a:t>
            </a:r>
            <a:r>
              <a:rPr lang="en-US" sz="2000" dirty="0" smtClean="0">
                <a:latin typeface="Calibri Light" pitchFamily="34" charset="0"/>
                <a:hlinkClick r:id="rId2" action="ppaction://hlinksldjump"/>
              </a:rPr>
              <a:t>levels</a:t>
            </a:r>
            <a:endParaRPr lang="en-US" sz="2000" dirty="0" smtClean="0">
              <a:latin typeface="Calibri Light" pitchFamily="34" charset="0"/>
            </a:endParaRPr>
          </a:p>
          <a:p>
            <a:pPr marL="914400" lvl="1" indent="-514350">
              <a:buNone/>
              <a:defRPr/>
            </a:pPr>
            <a:endParaRPr lang="en-US" sz="2000" dirty="0" smtClean="0">
              <a:latin typeface="Calibri Light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4. Responding to the Market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Content Placeholder 6" descr="noe34255_0204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bright="-4000"/>
          </a:blip>
          <a:stretch>
            <a:fillRect/>
          </a:stretch>
        </p:blipFill>
        <p:spPr>
          <a:xfrm>
            <a:off x="2469463" y="1638300"/>
            <a:ext cx="4465423" cy="4495800"/>
          </a:xfrm>
          <a:ln w="38100" cap="sq"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4"/>
          <p:cNvSpPr>
            <a:spLocks noGrp="1"/>
          </p:cNvSpPr>
          <p:nvPr>
            <p:ph type="title"/>
          </p:nvPr>
        </p:nvSpPr>
        <p:spPr>
          <a:xfrm>
            <a:off x="557213" y="274638"/>
            <a:ext cx="8229600" cy="1143000"/>
          </a:xfrm>
          <a:ln>
            <a:headEnd/>
            <a:tailEnd/>
          </a:ln>
        </p:spPr>
        <p:txBody>
          <a:bodyPr anchor="t"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solidFill>
                  <a:schemeClr val="tx1"/>
                </a:solidFill>
                <a:ea typeface="ＭＳ Ｐゴシック" pitchFamily="34" charset="-128"/>
              </a:rPr>
              <a:t>Total Quality Management (TQM)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557213" y="1600200"/>
          <a:ext cx="8229599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579438" y="274638"/>
            <a:ext cx="8229600" cy="1143000"/>
          </a:xfrm>
          <a:ln>
            <a:headEnd/>
            <a:tailEnd/>
          </a:ln>
        </p:spPr>
        <p:txBody>
          <a:bodyPr anchor="t"/>
          <a:lstStyle/>
          <a:p>
            <a:r>
              <a:rPr lang="en-US" b="1" dirty="0" smtClean="0">
                <a:solidFill>
                  <a:schemeClr val="tx1"/>
                </a:solidFill>
                <a:ea typeface="ＭＳ Ｐゴシック" pitchFamily="34" charset="-128"/>
              </a:rPr>
              <a:t>TQM Core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 bwMode="auto">
          <a:xfrm>
            <a:off x="579438" y="1600200"/>
            <a:ext cx="8229600" cy="4945063"/>
          </a:xfrm>
          <a:solidFill>
            <a:schemeClr val="bg1"/>
          </a:solidFill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US" sz="2400" b="1" dirty="0" smtClean="0">
                <a:latin typeface="Calibri Light" pitchFamily="34" charset="0"/>
                <a:ea typeface="ＭＳ Ｐゴシック" pitchFamily="34" charset="-128"/>
              </a:rPr>
              <a:t>Methods and processes </a:t>
            </a:r>
            <a:r>
              <a:rPr lang="en-US" sz="2700" dirty="0" smtClean="0">
                <a:latin typeface="Calibri Light" pitchFamily="34" charset="0"/>
                <a:ea typeface="ＭＳ Ｐゴシック" pitchFamily="34" charset="-128"/>
              </a:rPr>
              <a:t>are designed to meet the needs of internal and external customers.</a:t>
            </a:r>
          </a:p>
          <a:p>
            <a:pPr>
              <a:defRPr/>
            </a:pPr>
            <a:r>
              <a:rPr lang="en-US" sz="2700" dirty="0" smtClean="0">
                <a:latin typeface="Calibri Light" pitchFamily="34" charset="0"/>
                <a:ea typeface="ＭＳ Ｐゴシック" pitchFamily="34" charset="-128"/>
              </a:rPr>
              <a:t>Every employee in the organization receives </a:t>
            </a:r>
            <a:r>
              <a:rPr lang="en-US" sz="2400" b="1" dirty="0" smtClean="0">
                <a:latin typeface="Calibri Light" pitchFamily="34" charset="0"/>
                <a:ea typeface="ＭＳ Ｐゴシック" pitchFamily="34" charset="-128"/>
              </a:rPr>
              <a:t>training in quality.</a:t>
            </a:r>
            <a:endParaRPr lang="en-US" sz="2700" b="1" dirty="0" smtClean="0">
              <a:latin typeface="Calibri Light" pitchFamily="34" charset="0"/>
              <a:ea typeface="ＭＳ Ｐゴシック" pitchFamily="34" charset="-128"/>
            </a:endParaRPr>
          </a:p>
          <a:p>
            <a:pPr>
              <a:defRPr/>
            </a:pPr>
            <a:r>
              <a:rPr lang="en-US" sz="2400" b="1" dirty="0" smtClean="0">
                <a:latin typeface="Calibri Light" pitchFamily="34" charset="0"/>
                <a:ea typeface="ＭＳ Ｐゴシック" pitchFamily="34" charset="-128"/>
              </a:rPr>
              <a:t>Quality</a:t>
            </a:r>
            <a:r>
              <a:rPr lang="en-US" sz="2700" dirty="0" smtClean="0">
                <a:latin typeface="Calibri Light" pitchFamily="34" charset="0"/>
                <a:ea typeface="ＭＳ Ｐゴシック" pitchFamily="34" charset="-128"/>
              </a:rPr>
              <a:t> is designed into a product or service so that errors are prevented from occurring.</a:t>
            </a:r>
          </a:p>
          <a:p>
            <a:pPr>
              <a:defRPr/>
            </a:pPr>
            <a:r>
              <a:rPr lang="en-US" sz="2700" dirty="0" smtClean="0">
                <a:latin typeface="Calibri Light" pitchFamily="34" charset="0"/>
                <a:ea typeface="ＭＳ Ｐゴシック" pitchFamily="34" charset="-128"/>
              </a:rPr>
              <a:t>The organization promotes cooperation with vendors, suppliers, and customers to improve quality and hold down costs.</a:t>
            </a:r>
          </a:p>
          <a:p>
            <a:pPr>
              <a:defRPr/>
            </a:pPr>
            <a:r>
              <a:rPr lang="en-US" sz="2700" dirty="0" smtClean="0">
                <a:latin typeface="Calibri Light" pitchFamily="34" charset="0"/>
                <a:ea typeface="ＭＳ Ｐゴシック" pitchFamily="34" charset="-128"/>
              </a:rPr>
              <a:t>Managers measure progress with feedback based on data.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2"/>
          <p:cNvSpPr>
            <a:spLocks noGrp="1"/>
          </p:cNvSpPr>
          <p:nvPr>
            <p:ph type="title"/>
          </p:nvPr>
        </p:nvSpPr>
        <p:spPr>
          <a:xfrm>
            <a:off x="568325" y="274638"/>
            <a:ext cx="8229600" cy="1143000"/>
          </a:xfrm>
          <a:ln>
            <a:headEnd/>
            <a:tailEnd/>
          </a:ln>
        </p:spPr>
        <p:txBody>
          <a:bodyPr anchor="t"/>
          <a:lstStyle/>
          <a:p>
            <a:r>
              <a:rPr lang="en-US" b="1" dirty="0" smtClean="0">
                <a:solidFill>
                  <a:schemeClr val="tx1"/>
                </a:solidFill>
                <a:ea typeface="ＭＳ Ｐゴシック" pitchFamily="34" charset="-128"/>
              </a:rPr>
              <a:t>Mergers and Acquisitions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 bwMode="auto">
          <a:xfrm>
            <a:off x="0" y="1600200"/>
            <a:ext cx="8797925" cy="4800600"/>
          </a:xfrm>
          <a:solidFill>
            <a:schemeClr val="bg1"/>
          </a:solidFill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US" sz="2800" dirty="0" smtClean="0">
                <a:latin typeface="Calibri Light" pitchFamily="34" charset="0"/>
                <a:ea typeface="ＭＳ Ｐゴシック" pitchFamily="34" charset="-128"/>
              </a:rPr>
              <a:t>HRM should have a significant role in carrying out a merger or acquisition.</a:t>
            </a:r>
          </a:p>
          <a:p>
            <a:pPr lvl="1">
              <a:buClr>
                <a:srgbClr val="10224E"/>
              </a:buClr>
              <a:defRPr/>
            </a:pPr>
            <a:r>
              <a:rPr lang="en-US" sz="2000" dirty="0" smtClean="0">
                <a:latin typeface="Calibri Light" pitchFamily="34" charset="0"/>
                <a:ea typeface="ＭＳ Ｐゴシック" pitchFamily="34" charset="-128"/>
              </a:rPr>
              <a:t>Differences between </a:t>
            </a:r>
            <a:r>
              <a:rPr lang="en-US" sz="2000" u="sng" dirty="0" smtClean="0">
                <a:latin typeface="Calibri Light" pitchFamily="34" charset="0"/>
                <a:ea typeface="ＭＳ Ｐゴシック" pitchFamily="34" charset="-128"/>
              </a:rPr>
              <a:t>the businesses involved in the deal make conflict inevitable</a:t>
            </a:r>
            <a:r>
              <a:rPr lang="en-US" sz="2000" dirty="0" smtClean="0">
                <a:latin typeface="Calibri Light" pitchFamily="34" charset="0"/>
                <a:ea typeface="ＭＳ Ｐゴシック" pitchFamily="34" charset="-128"/>
              </a:rPr>
              <a:t>.</a:t>
            </a:r>
          </a:p>
          <a:p>
            <a:pPr lvl="1">
              <a:buClr>
                <a:srgbClr val="10224E"/>
              </a:buClr>
              <a:defRPr/>
            </a:pPr>
            <a:r>
              <a:rPr lang="en-US" sz="2000" dirty="0" smtClean="0">
                <a:latin typeface="Calibri Light" pitchFamily="34" charset="0"/>
                <a:ea typeface="ＭＳ Ｐゴシック" pitchFamily="34" charset="-128"/>
              </a:rPr>
              <a:t>Training should include </a:t>
            </a:r>
            <a:r>
              <a:rPr lang="en-US" sz="2000" u="sng" dirty="0" smtClean="0">
                <a:latin typeface="Calibri Light" pitchFamily="34" charset="0"/>
                <a:ea typeface="ＭＳ Ｐゴシック" pitchFamily="34" charset="-128"/>
              </a:rPr>
              <a:t>developing conflict resolution skills.</a:t>
            </a:r>
          </a:p>
          <a:p>
            <a:pPr lvl="1">
              <a:buClr>
                <a:srgbClr val="10224E"/>
              </a:buClr>
              <a:defRPr/>
            </a:pPr>
            <a:r>
              <a:rPr lang="en-US" sz="2000" dirty="0" smtClean="0">
                <a:latin typeface="Calibri Light" pitchFamily="34" charset="0"/>
                <a:ea typeface="ＭＳ Ｐゴシック" pitchFamily="34" charset="-128"/>
              </a:rPr>
              <a:t>There is a need </a:t>
            </a:r>
            <a:r>
              <a:rPr lang="en-US" sz="2000" u="sng" dirty="0" smtClean="0">
                <a:latin typeface="Calibri Light" pitchFamily="34" charset="0"/>
                <a:ea typeface="ＭＳ Ｐゴシック" pitchFamily="34" charset="-128"/>
              </a:rPr>
              <a:t>to sort out differences in the two companies’ practices with regard to compensation</a:t>
            </a:r>
            <a:r>
              <a:rPr lang="en-US" sz="2000" dirty="0" smtClean="0">
                <a:latin typeface="Calibri Light" pitchFamily="34" charset="0"/>
                <a:ea typeface="ＭＳ Ｐゴシック" pitchFamily="34" charset="-128"/>
              </a:rPr>
              <a:t>, </a:t>
            </a:r>
            <a:r>
              <a:rPr lang="en-US" sz="2000" u="sng" dirty="0" smtClean="0">
                <a:latin typeface="Calibri Light" pitchFamily="34" charset="0"/>
                <a:ea typeface="ＭＳ Ｐゴシック" pitchFamily="34" charset="-128"/>
              </a:rPr>
              <a:t>performance appraisa</a:t>
            </a:r>
            <a:r>
              <a:rPr lang="en-US" sz="2000" dirty="0" smtClean="0">
                <a:latin typeface="Calibri Light" pitchFamily="34" charset="0"/>
                <a:ea typeface="ＭＳ Ｐゴシック" pitchFamily="34" charset="-128"/>
              </a:rPr>
              <a:t>l, and </a:t>
            </a:r>
            <a:r>
              <a:rPr lang="en-US" sz="2000" u="sng" dirty="0" smtClean="0">
                <a:latin typeface="Calibri Light" pitchFamily="34" charset="0"/>
                <a:ea typeface="ＭＳ Ｐゴシック" pitchFamily="34" charset="-128"/>
              </a:rPr>
              <a:t>other HR systems</a:t>
            </a:r>
            <a:r>
              <a:rPr lang="en-US" sz="2000" dirty="0" smtClean="0">
                <a:latin typeface="Calibri Light" pitchFamily="34" charset="0"/>
                <a:ea typeface="ＭＳ Ｐゴシック" pitchFamily="34" charset="-128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Introduction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18948" y="1574800"/>
            <a:ext cx="8925052" cy="489585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As businesses move forward in 2013 looking for newer growth avenues in a sluggish economy,</a:t>
            </a:r>
          </a:p>
          <a:p>
            <a:pPr algn="ctr">
              <a:buNone/>
            </a:pPr>
            <a:r>
              <a:rPr lang="en-US" sz="2400" dirty="0" smtClean="0"/>
              <a:t> </a:t>
            </a:r>
            <a:r>
              <a:rPr lang="en-US" sz="2400" b="1" u="sng" dirty="0" smtClean="0">
                <a:latin typeface="Calibri Light" pitchFamily="34" charset="0"/>
              </a:rPr>
              <a:t>leaders</a:t>
            </a:r>
            <a:r>
              <a:rPr lang="en-US" sz="2400" u="sng" dirty="0" smtClean="0">
                <a:latin typeface="Calibri Light" pitchFamily="34" charset="0"/>
              </a:rPr>
              <a:t> are increasingly banking on talent to achieve this growth</a:t>
            </a:r>
            <a:r>
              <a:rPr lang="en-US" sz="2400" dirty="0" smtClean="0">
                <a:latin typeface="Bookman Old Style" pitchFamily="18" charset="0"/>
              </a:rPr>
              <a:t>.</a:t>
            </a:r>
          </a:p>
          <a:p>
            <a:pPr algn="just"/>
            <a:endParaRPr lang="en-US" sz="2400" dirty="0" smtClean="0">
              <a:latin typeface="Bookman Old Style" pitchFamily="18" charset="0"/>
            </a:endParaRPr>
          </a:p>
          <a:p>
            <a:r>
              <a:rPr lang="en-US" sz="2400" dirty="0" smtClean="0"/>
              <a:t>Traditional ways of doing things are being re-examined as </a:t>
            </a:r>
            <a:r>
              <a:rPr lang="en-US" sz="2400" b="1" u="sng" dirty="0" smtClean="0">
                <a:latin typeface="Calibri Light" pitchFamily="34" charset="0"/>
              </a:rPr>
              <a:t>HR leaders </a:t>
            </a:r>
            <a:r>
              <a:rPr lang="en-US" sz="2400" u="sng" dirty="0" smtClean="0">
                <a:latin typeface="Calibri Light" pitchFamily="34" charset="0"/>
              </a:rPr>
              <a:t>look at more effective ways of managing and aligning talent with the new business objectives</a:t>
            </a:r>
            <a:r>
              <a:rPr lang="en-US" sz="2400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3"/>
          <p:cNvSpPr>
            <a:spLocks noGrp="1"/>
          </p:cNvSpPr>
          <p:nvPr>
            <p:ph type="title"/>
          </p:nvPr>
        </p:nvSpPr>
        <p:spPr>
          <a:xfrm>
            <a:off x="590550" y="274638"/>
            <a:ext cx="8229600" cy="1143000"/>
          </a:xfrm>
          <a:ln>
            <a:headEnd/>
            <a:tailEnd/>
          </a:ln>
        </p:spPr>
        <p:txBody>
          <a:bodyPr anchor="t"/>
          <a:lstStyle/>
          <a:p>
            <a:r>
              <a:rPr lang="en-US" b="1" dirty="0" smtClean="0">
                <a:solidFill>
                  <a:schemeClr val="tx1"/>
                </a:solidFill>
                <a:ea typeface="ＭＳ Ｐゴシック" pitchFamily="34" charset="-128"/>
              </a:rPr>
              <a:t>Reengineering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 bwMode="auto">
          <a:xfrm>
            <a:off x="527050" y="2387600"/>
            <a:ext cx="8229600" cy="3073400"/>
          </a:xfrm>
          <a:solidFill>
            <a:schemeClr val="bg1"/>
          </a:solidFill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None/>
              <a:defRPr/>
            </a:pPr>
            <a:r>
              <a:rPr lang="en-US" sz="2400" dirty="0" smtClean="0">
                <a:latin typeface="Calibri Light" pitchFamily="34" charset="0"/>
                <a:ea typeface="ＭＳ Ｐゴシック" pitchFamily="34" charset="-128"/>
              </a:rPr>
              <a:t>A complete review of the organization’s critical work processes to make them more efficient and able to deliver higher quality.</a:t>
            </a:r>
          </a:p>
          <a:p>
            <a:pPr>
              <a:defRPr/>
            </a:pPr>
            <a:endParaRPr lang="en-US" sz="2400" dirty="0" smtClean="0">
              <a:latin typeface="Calibri Light" pitchFamily="34" charset="0"/>
              <a:ea typeface="ＭＳ Ｐゴシック" pitchFamily="34" charset="-128"/>
            </a:endParaRPr>
          </a:p>
          <a:p>
            <a:pPr>
              <a:defRPr/>
            </a:pPr>
            <a:r>
              <a:rPr lang="en-US" sz="2400" dirty="0" smtClean="0">
                <a:latin typeface="Calibri Light" pitchFamily="34" charset="0"/>
                <a:ea typeface="ＭＳ Ｐゴシック" pitchFamily="34" charset="-128"/>
              </a:rPr>
              <a:t>Involves reviewing all the processes performed by all the organization’s major functions.</a:t>
            </a:r>
          </a:p>
          <a:p>
            <a:pPr lvl="1">
              <a:buClr>
                <a:srgbClr val="10224E"/>
              </a:buClr>
              <a:defRPr/>
            </a:pPr>
            <a:r>
              <a:rPr lang="en-US" sz="2000" dirty="0" smtClean="0">
                <a:latin typeface="Calibri Light" pitchFamily="34" charset="0"/>
                <a:ea typeface="ＭＳ Ｐゴシック" pitchFamily="34" charset="-128"/>
              </a:rPr>
              <a:t>This includes human resources management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590550" y="274638"/>
            <a:ext cx="8229600" cy="1143000"/>
          </a:xfrm>
          <a:ln>
            <a:headEnd/>
            <a:tailEnd/>
          </a:ln>
        </p:spPr>
        <p:txBody>
          <a:bodyPr anchor="t"/>
          <a:lstStyle/>
          <a:p>
            <a:r>
              <a:rPr lang="en-US" b="1" dirty="0" smtClean="0">
                <a:solidFill>
                  <a:schemeClr val="tx1"/>
                </a:solidFill>
                <a:ea typeface="ＭＳ Ｐゴシック" pitchFamily="34" charset="-128"/>
              </a:rPr>
              <a:t>Reengineering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 bwMode="auto">
          <a:xfrm>
            <a:off x="590550" y="1600200"/>
            <a:ext cx="8229600" cy="4800600"/>
          </a:xfrm>
          <a:solidFill>
            <a:schemeClr val="bg1"/>
          </a:solidFill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400" dirty="0" smtClean="0">
                <a:latin typeface="Calibri Light" pitchFamily="34" charset="0"/>
                <a:ea typeface="ＭＳ Ｐゴシック" pitchFamily="34" charset="-128"/>
              </a:rPr>
              <a:t>Reengineering affects human resource management in two ways:</a:t>
            </a:r>
          </a:p>
          <a:p>
            <a:pPr marL="971550" lvl="1" indent="-514350">
              <a:buClr>
                <a:srgbClr val="10224E"/>
              </a:buClr>
              <a:buFont typeface="Calibri" pitchFamily="34" charset="0"/>
              <a:buAutoNum type="arabicPeriod"/>
              <a:defRPr/>
            </a:pPr>
            <a:r>
              <a:rPr lang="en-US" sz="2000" dirty="0" smtClean="0">
                <a:latin typeface="Calibri Light" pitchFamily="34" charset="0"/>
                <a:ea typeface="ＭＳ Ｐゴシック" pitchFamily="34" charset="-128"/>
              </a:rPr>
              <a:t>The way the HR department itself accomplishes its goals may change dramatically.</a:t>
            </a:r>
          </a:p>
          <a:p>
            <a:pPr marL="971550" lvl="1" indent="-514350">
              <a:buClr>
                <a:srgbClr val="10224E"/>
              </a:buClr>
              <a:buFont typeface="Calibri" pitchFamily="34" charset="0"/>
              <a:buAutoNum type="arabicPeriod"/>
              <a:defRPr/>
            </a:pPr>
            <a:r>
              <a:rPr lang="en-US" sz="2000" dirty="0" smtClean="0">
                <a:latin typeface="Calibri Light" pitchFamily="34" charset="0"/>
                <a:ea typeface="ＭＳ Ｐゴシック" pitchFamily="34" charset="-128"/>
              </a:rPr>
              <a:t>The fundamental change throughout the organization requires the HR department to help design and implement change so that all employees will be committed to the success of the reengineered </a:t>
            </a:r>
            <a:r>
              <a:rPr lang="en-US" sz="2000" dirty="0" smtClean="0">
                <a:latin typeface="Calibri Light" pitchFamily="34" charset="0"/>
                <a:ea typeface="ＭＳ Ｐゴシック" pitchFamily="34" charset="-128"/>
                <a:hlinkClick r:id="rId3" action="ppaction://hlinksldjump"/>
              </a:rPr>
              <a:t>organization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b="1" dirty="0" smtClean="0">
                <a:solidFill>
                  <a:schemeClr val="tx1"/>
                </a:solidFill>
              </a:rPr>
              <a:t>5. Cost Containment</a:t>
            </a:r>
            <a:endParaRPr lang="en-SG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u="sng" dirty="0" smtClean="0"/>
              <a:t>Downsizing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The planned elimination of jobs </a:t>
            </a:r>
          </a:p>
          <a:p>
            <a:pPr>
              <a:lnSpc>
                <a:spcPct val="90000"/>
              </a:lnSpc>
            </a:pPr>
            <a:r>
              <a:rPr lang="en-US" sz="2800" b="1" u="sng" dirty="0" smtClean="0"/>
              <a:t>Outsourcing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Contracting outside the organization to have work done that formerly was done by internal employees.</a:t>
            </a:r>
          </a:p>
          <a:p>
            <a:pPr>
              <a:lnSpc>
                <a:spcPct val="90000"/>
              </a:lnSpc>
              <a:buNone/>
            </a:pPr>
            <a:endParaRPr lang="en-US" sz="2400" dirty="0" smtClean="0"/>
          </a:p>
          <a:p>
            <a:endParaRPr lang="en-SG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Downsizing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600" dirty="0" smtClean="0">
                <a:latin typeface="Calibri Light" pitchFamily="34" charset="0"/>
              </a:rPr>
              <a:t>Downsizing is reducing the number of employees on the operating payroll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sz="2600" dirty="0" smtClean="0">
                <a:latin typeface="Calibri Light" pitchFamily="34" charset="0"/>
              </a:rPr>
              <a:t>Some users distinguish downsizing from a layoff , with </a:t>
            </a:r>
            <a:r>
              <a:rPr lang="en-US" sz="2600" b="1" u="sng" dirty="0" smtClean="0">
                <a:latin typeface="Calibri Light" pitchFamily="34" charset="0"/>
              </a:rPr>
              <a:t>downsizing</a:t>
            </a:r>
            <a:r>
              <a:rPr lang="en-US" sz="2600" dirty="0" smtClean="0">
                <a:latin typeface="Calibri Light" pitchFamily="34" charset="0"/>
              </a:rPr>
              <a:t> intended to be a permanent downscaling and a </a:t>
            </a:r>
            <a:r>
              <a:rPr lang="en-US" sz="2600" b="1" u="sng" dirty="0" smtClean="0">
                <a:latin typeface="Calibri Light" pitchFamily="34" charset="0"/>
              </a:rPr>
              <a:t>layoff</a:t>
            </a:r>
            <a:r>
              <a:rPr lang="en-US" sz="2600" dirty="0" smtClean="0">
                <a:latin typeface="Calibri Light" pitchFamily="34" charset="0"/>
              </a:rPr>
              <a:t> intended to be a temporary downscaling in which employees may later be rehired.</a:t>
            </a:r>
            <a:r>
              <a:rPr lang="en-US" sz="2600" b="1" dirty="0" smtClean="0">
                <a:latin typeface="Calibri Light" pitchFamily="34" charset="0"/>
              </a:rPr>
              <a:t> </a:t>
            </a:r>
            <a:endParaRPr lang="en-US" b="1" dirty="0" smtClean="0">
              <a:latin typeface="Calibri Light" pitchFamily="34" charset="0"/>
            </a:endParaRPr>
          </a:p>
          <a:p>
            <a:r>
              <a:rPr lang="en-US" sz="2000" dirty="0" smtClean="0"/>
              <a:t>Businesses use several techniques in downsizing, including providing incentives to take early retirement and transfer to subsidiary companies, but the most common technique is to simply terminate the employment of a certain number of people.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590550" y="274638"/>
            <a:ext cx="8229600" cy="1143000"/>
          </a:xfrm>
          <a:ln>
            <a:headEnd/>
            <a:tailEnd/>
          </a:ln>
        </p:spPr>
        <p:txBody>
          <a:bodyPr anchor="t"/>
          <a:lstStyle/>
          <a:p>
            <a:r>
              <a:rPr lang="en-US" b="1" dirty="0" smtClean="0">
                <a:solidFill>
                  <a:schemeClr val="tx1"/>
                </a:solidFill>
                <a:ea typeface="ＭＳ Ｐゴシック" pitchFamily="34" charset="-128"/>
              </a:rPr>
              <a:t>Outsourcing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 bwMode="auto">
          <a:xfrm>
            <a:off x="590550" y="1600200"/>
            <a:ext cx="8229600" cy="4800600"/>
          </a:xfrm>
          <a:solidFill>
            <a:schemeClr val="bg1"/>
          </a:solidFill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ctr">
              <a:buNone/>
              <a:defRPr/>
            </a:pPr>
            <a:r>
              <a:rPr lang="en-US" sz="2800" dirty="0" smtClean="0">
                <a:latin typeface="Calibri Light" pitchFamily="34" charset="0"/>
                <a:ea typeface="ＭＳ Ｐゴシック" pitchFamily="34" charset="-128"/>
              </a:rPr>
              <a:t>The practice of having another company (a vendor, third-party provider, or consultant) provide services.</a:t>
            </a:r>
          </a:p>
          <a:p>
            <a:pPr algn="just">
              <a:defRPr/>
            </a:pPr>
            <a:r>
              <a:rPr lang="en-US" sz="2200" b="1" u="sng" dirty="0" smtClean="0">
                <a:ea typeface="ＭＳ Ｐゴシック" pitchFamily="34" charset="-128"/>
              </a:rPr>
              <a:t>Outsourcing</a:t>
            </a:r>
            <a:r>
              <a:rPr lang="en-US" sz="2200" dirty="0" smtClean="0">
                <a:ea typeface="ＭＳ Ｐゴシック" pitchFamily="34" charset="-128"/>
              </a:rPr>
              <a:t> </a:t>
            </a:r>
            <a:r>
              <a:rPr lang="en-US" sz="2200" dirty="0" smtClean="0">
                <a:latin typeface="Calibri Light" pitchFamily="34" charset="0"/>
                <a:ea typeface="ＭＳ Ｐゴシック" pitchFamily="34" charset="-128"/>
              </a:rPr>
              <a:t>gives the company access to in-depth expertise and is often more economical as well</a:t>
            </a:r>
            <a:r>
              <a:rPr lang="en-US" sz="2200" dirty="0" smtClean="0">
                <a:ea typeface="ＭＳ Ｐゴシック" pitchFamily="34" charset="-128"/>
              </a:rPr>
              <a:t>.</a:t>
            </a:r>
          </a:p>
          <a:p>
            <a:pPr algn="just">
              <a:defRPr/>
            </a:pPr>
            <a:r>
              <a:rPr lang="en-US" sz="2200" b="1" u="sng" dirty="0" smtClean="0">
                <a:latin typeface="Calibri Light" pitchFamily="34" charset="0"/>
                <a:ea typeface="ＭＳ Ｐゴシック" pitchFamily="34" charset="-128"/>
              </a:rPr>
              <a:t>HR departments help with a transition to outsourcing</a:t>
            </a:r>
            <a:r>
              <a:rPr lang="en-US" sz="2200" dirty="0" smtClean="0">
                <a:ea typeface="ＭＳ Ｐゴシック" pitchFamily="34" charset="-128"/>
              </a:rPr>
              <a:t>.</a:t>
            </a:r>
          </a:p>
          <a:p>
            <a:pPr algn="just">
              <a:defRPr/>
            </a:pPr>
            <a:r>
              <a:rPr lang="en-US" sz="2000" dirty="0" smtClean="0"/>
              <a:t>Outsourcing includes both foreign and domestic contracting,</a:t>
            </a:r>
            <a:r>
              <a:rPr lang="en-US" sz="2000" baseline="30000" dirty="0" smtClean="0"/>
              <a:t> </a:t>
            </a:r>
            <a:r>
              <a:rPr lang="en-US" sz="2000" dirty="0" smtClean="0"/>
              <a:t> and sometimes includes off shoring or relocating a business function to another country.</a:t>
            </a:r>
            <a:r>
              <a:rPr lang="en-US" sz="2000" baseline="30000" dirty="0" smtClean="0"/>
              <a:t> </a:t>
            </a:r>
            <a:r>
              <a:rPr lang="en-US" sz="2000" dirty="0" smtClean="0"/>
              <a:t> Financial savings from lower international labor rates is a big motivation for outsourcing.</a:t>
            </a:r>
            <a:endParaRPr lang="en-US" sz="2000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b="1" u="sng" dirty="0" smtClean="0">
                <a:latin typeface="Calibri Light" pitchFamily="34" charset="0"/>
              </a:rPr>
              <a:t>The role of HR </a:t>
            </a:r>
            <a:r>
              <a:rPr lang="en-US" sz="2400" dirty="0" smtClean="0">
                <a:latin typeface="Calibri Light" pitchFamily="34" charset="0"/>
              </a:rPr>
              <a:t>is changing fast as technology and the global marketplace.</a:t>
            </a:r>
          </a:p>
          <a:p>
            <a:r>
              <a:rPr lang="en-US" sz="2400" b="1" u="sng" dirty="0" smtClean="0">
                <a:latin typeface="Calibri Light" pitchFamily="34" charset="0"/>
              </a:rPr>
              <a:t>The positive result of these changes </a:t>
            </a:r>
            <a:r>
              <a:rPr lang="en-US" sz="2400" dirty="0" smtClean="0">
                <a:latin typeface="Calibri Light" pitchFamily="34" charset="0"/>
              </a:rPr>
              <a:t>is that HR professionals have the opportunity to play a more strategic role in the business.</a:t>
            </a:r>
          </a:p>
          <a:p>
            <a:r>
              <a:rPr lang="en-US" sz="2400" b="1" u="sng" dirty="0" smtClean="0">
                <a:latin typeface="Calibri Light" pitchFamily="34" charset="0"/>
              </a:rPr>
              <a:t>The challenge for HR managers </a:t>
            </a:r>
            <a:r>
              <a:rPr lang="en-US" sz="2400" dirty="0" smtClean="0">
                <a:latin typeface="Calibri Light" pitchFamily="34" charset="0"/>
              </a:rPr>
              <a:t>is to keep with the latest HR innovations-technical and legal.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Overall Framework for 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Human Resource Management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blackWhite">
          <a:xfrm>
            <a:off x="457200" y="1904999"/>
            <a:ext cx="2286000" cy="4191001"/>
          </a:xfrm>
          <a:prstGeom prst="rect">
            <a:avLst/>
          </a:prstGeom>
          <a:solidFill>
            <a:srgbClr val="996633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tIns="137160"/>
          <a:lstStyle/>
          <a:p>
            <a:pPr algn="ctr">
              <a:spcBef>
                <a:spcPct val="20000"/>
              </a:spcBef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COMPETITIVE</a:t>
            </a:r>
            <a:b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CHALLENGES</a:t>
            </a:r>
          </a:p>
          <a:p>
            <a:pPr algn="ctr">
              <a:spcBef>
                <a:spcPct val="20000"/>
              </a:spcBef>
              <a:defRPr/>
            </a:pP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Globalization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Technology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Managing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change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Human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capital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Responsiveness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Cost containment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blackWhite">
          <a:xfrm>
            <a:off x="3200400" y="1904999"/>
            <a:ext cx="2438400" cy="4180115"/>
          </a:xfrm>
          <a:prstGeom prst="rect">
            <a:avLst/>
          </a:prstGeom>
          <a:solidFill>
            <a:srgbClr val="0066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tIns="137160"/>
          <a:lstStyle/>
          <a:p>
            <a:pPr algn="ctr">
              <a:spcBef>
                <a:spcPct val="20000"/>
              </a:spcBef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HUMAN </a:t>
            </a:r>
            <a:b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RESOURCES</a:t>
            </a:r>
          </a:p>
          <a:p>
            <a:pPr algn="ctr">
              <a:spcBef>
                <a:spcPct val="20000"/>
              </a:spcBef>
              <a:defRPr/>
            </a:pP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Planning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Recruitment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Staffing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Job design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Training/development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Appraisal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Communications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Compensation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Benefits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Labor relations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blackWhite">
          <a:xfrm>
            <a:off x="6096000" y="1905000"/>
            <a:ext cx="2438400" cy="4180114"/>
          </a:xfrm>
          <a:prstGeom prst="rect">
            <a:avLst/>
          </a:prstGeom>
          <a:solidFill>
            <a:srgbClr val="A5002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tIns="137160"/>
          <a:lstStyle/>
          <a:p>
            <a:pPr algn="ctr">
              <a:spcBef>
                <a:spcPct val="20000"/>
              </a:spcBef>
              <a:defRPr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EMPLOYEE</a:t>
            </a:r>
            <a:b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CONCERNS</a:t>
            </a:r>
          </a:p>
          <a:p>
            <a:pPr algn="ctr">
              <a:spcBef>
                <a:spcPct val="20000"/>
              </a:spcBef>
              <a:defRPr/>
            </a:pP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Background diversity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Age distribution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Gender issues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Educational levels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Employee rights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Privacy issues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Work attitudes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Family concerns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2743200" y="3429000"/>
            <a:ext cx="457200" cy="685800"/>
          </a:xfrm>
          <a:prstGeom prst="rightArrow">
            <a:avLst>
              <a:gd name="adj1" fmla="val 53704"/>
              <a:gd name="adj2" fmla="val 49306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flipH="1">
            <a:off x="5651500" y="3429000"/>
            <a:ext cx="457200" cy="685800"/>
          </a:xfrm>
          <a:prstGeom prst="rightArrow">
            <a:avLst>
              <a:gd name="adj1" fmla="val 53704"/>
              <a:gd name="adj2" fmla="val 49306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Current Trends in HRM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12900"/>
            <a:ext cx="8153400" cy="4495800"/>
          </a:xfrm>
        </p:spPr>
        <p:txBody>
          <a:bodyPr/>
          <a:lstStyle/>
          <a:p>
            <a:pPr marL="51435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400" b="1" dirty="0" smtClean="0">
                <a:latin typeface="Arial" charset="0"/>
                <a:hlinkClick r:id="rId3" action="ppaction://hlinksldjump"/>
              </a:rPr>
              <a:t>Globalization</a:t>
            </a:r>
            <a:endParaRPr lang="en-US" sz="2400" b="1" dirty="0" smtClean="0">
              <a:latin typeface="Arial" charset="0"/>
            </a:endParaRP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400" b="1" dirty="0" smtClean="0">
                <a:latin typeface="Arial" charset="0"/>
                <a:hlinkClick r:id="rId4" action="ppaction://hlinksldjump"/>
              </a:rPr>
              <a:t>Technology</a:t>
            </a:r>
            <a:endParaRPr lang="en-US" sz="2400" b="1" dirty="0" smtClean="0">
              <a:latin typeface="Arial" charset="0"/>
            </a:endParaRP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400" b="1" dirty="0" smtClean="0">
                <a:latin typeface="Arial" charset="0"/>
                <a:hlinkClick r:id="rId5" action="ppaction://hlinksldjump"/>
              </a:rPr>
              <a:t>Managing change</a:t>
            </a:r>
            <a:endParaRPr lang="en-US" sz="2400" b="1" dirty="0" smtClean="0">
              <a:latin typeface="Arial" charset="0"/>
            </a:endParaRP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400" b="1" dirty="0" smtClean="0">
                <a:latin typeface="Arial" charset="0"/>
                <a:hlinkClick r:id="rId6" action="ppaction://hlinksldjump"/>
              </a:rPr>
              <a:t>Human capital</a:t>
            </a:r>
            <a:endParaRPr lang="en-US" sz="2400" b="1" dirty="0" smtClean="0">
              <a:latin typeface="Arial" charset="0"/>
            </a:endParaRP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400" b="1" dirty="0" smtClean="0">
                <a:latin typeface="Arial" charset="0"/>
                <a:hlinkClick r:id="rId7" action="ppaction://hlinksldjump"/>
              </a:rPr>
              <a:t>Responsiveness</a:t>
            </a:r>
            <a:endParaRPr lang="en-US" sz="2400" b="1" dirty="0" smtClean="0">
              <a:latin typeface="Arial" charset="0"/>
            </a:endParaRP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400" b="1" dirty="0" smtClean="0">
                <a:latin typeface="Arial" charset="0"/>
                <a:hlinkClick r:id="rId8" action="ppaction://hlinksldjump"/>
              </a:rPr>
              <a:t>Cost containment</a:t>
            </a:r>
            <a:endParaRPr lang="en-US" sz="2400" b="1" dirty="0" smtClean="0"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1. Globalization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 algn="ctr">
              <a:buNone/>
            </a:pPr>
            <a:r>
              <a:rPr lang="en-US" sz="2800" dirty="0" smtClean="0">
                <a:latin typeface="Calibri Light" pitchFamily="34" charset="0"/>
              </a:rPr>
              <a:t> The trend toward opening up foreign markets to international trade and investment.</a:t>
            </a:r>
          </a:p>
          <a:p>
            <a:pPr lvl="1" algn="ctr">
              <a:buNone/>
            </a:pPr>
            <a:endParaRPr lang="en-US" sz="2800" dirty="0" smtClean="0">
              <a:latin typeface="Calibri Light" pitchFamily="34" charset="0"/>
            </a:endParaRPr>
          </a:p>
          <a:p>
            <a:r>
              <a:rPr lang="en-US" sz="3200" b="1" dirty="0" smtClean="0">
                <a:latin typeface="Calibri Light" pitchFamily="34" charset="0"/>
              </a:rPr>
              <a:t>Impact of Globalization</a:t>
            </a:r>
          </a:p>
          <a:p>
            <a:pPr lvl="1"/>
            <a:r>
              <a:rPr lang="en-US" sz="2000" dirty="0" smtClean="0">
                <a:latin typeface="Calibri Light" pitchFamily="34" charset="0"/>
              </a:rPr>
              <a:t>Partnerships with foreign firms</a:t>
            </a:r>
          </a:p>
          <a:p>
            <a:pPr lvl="1"/>
            <a:r>
              <a:rPr lang="en-US" sz="2000" dirty="0" smtClean="0">
                <a:latin typeface="Calibri Light" pitchFamily="34" charset="0"/>
              </a:rPr>
              <a:t>“Anything, anywhere, anytime” markets</a:t>
            </a:r>
          </a:p>
          <a:p>
            <a:pPr lvl="1"/>
            <a:r>
              <a:rPr lang="en-US" sz="2000" dirty="0" smtClean="0">
                <a:latin typeface="Calibri Light" pitchFamily="34" charset="0"/>
              </a:rPr>
              <a:t>Lower trade and tariff barriers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Globalization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 dirty="0" smtClean="0">
                <a:latin typeface="Calibri Light" pitchFamily="34" charset="0"/>
              </a:rPr>
              <a:t>Impact on HRM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Calibri Light" pitchFamily="34" charset="0"/>
              </a:rPr>
              <a:t>Different geographies, cultures, laws, and business practices</a:t>
            </a:r>
          </a:p>
          <a:p>
            <a:pPr lvl="1">
              <a:lnSpc>
                <a:spcPct val="90000"/>
              </a:lnSpc>
            </a:pPr>
            <a:r>
              <a:rPr lang="en-US" sz="2400" b="1" u="sng" dirty="0" smtClean="0">
                <a:latin typeface="Calibri Light" pitchFamily="34" charset="0"/>
              </a:rPr>
              <a:t>Issues: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latin typeface="Calibri Light" pitchFamily="34" charset="0"/>
              </a:rPr>
              <a:t>Identifying capable expatriate managers.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latin typeface="Calibri Light" pitchFamily="34" charset="0"/>
              </a:rPr>
              <a:t>Developing foreign culture and work practice training programs</a:t>
            </a:r>
            <a:r>
              <a:rPr lang="en-US" sz="2800" dirty="0" smtClean="0"/>
              <a:t>.</a:t>
            </a:r>
          </a:p>
          <a:p>
            <a:pPr lvl="2">
              <a:lnSpc>
                <a:spcPct val="90000"/>
              </a:lnSpc>
              <a:buNone/>
            </a:pP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2. Embracing New Technology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895600"/>
          </a:xfrm>
        </p:spPr>
        <p:txBody>
          <a:bodyPr/>
          <a:lstStyle/>
          <a:p>
            <a:pPr marL="971550" lvl="1" indent="-514350">
              <a:buFont typeface="Arial" charset="0"/>
              <a:buAutoNum type="arabicPeriod"/>
            </a:pPr>
            <a:r>
              <a:rPr lang="en-US" sz="2400" b="1" dirty="0" smtClean="0">
                <a:latin typeface="Calibri Light" pitchFamily="34" charset="0"/>
              </a:rPr>
              <a:t>Use of technology to communicate with employees</a:t>
            </a:r>
          </a:p>
          <a:p>
            <a:pPr marL="971550" lvl="1" indent="-514350">
              <a:buNone/>
            </a:pPr>
            <a:endParaRPr lang="en-US" dirty="0" smtClean="0"/>
          </a:p>
          <a:p>
            <a:pPr marL="1371600" lvl="2" indent="-514350">
              <a:buFont typeface="Wingdings" pitchFamily="2" charset="2"/>
              <a:buChar char="v"/>
            </a:pPr>
            <a:r>
              <a:rPr lang="en-US" sz="2000" dirty="0" smtClean="0"/>
              <a:t>Company intranets</a:t>
            </a:r>
          </a:p>
          <a:p>
            <a:pPr marL="1371600" lvl="2" indent="-514350">
              <a:buFont typeface="Wingdings" pitchFamily="2" charset="2"/>
              <a:buChar char="v"/>
            </a:pPr>
            <a:endParaRPr lang="en-US" sz="2000" dirty="0" smtClean="0"/>
          </a:p>
          <a:p>
            <a:pPr marL="1371600" lvl="2" indent="-514350">
              <a:buFont typeface="Wingdings" pitchFamily="2" charset="2"/>
              <a:buChar char="v"/>
            </a:pPr>
            <a:r>
              <a:rPr lang="en-US" sz="2000" dirty="0" smtClean="0"/>
              <a:t>Company emails</a:t>
            </a:r>
          </a:p>
          <a:p>
            <a:pPr marL="1371600" lvl="2" indent="-514350">
              <a:buNone/>
            </a:pPr>
            <a:endParaRPr lang="en-US" sz="2000" dirty="0" smtClean="0"/>
          </a:p>
          <a:p>
            <a:pPr marL="1371600" lvl="2" indent="-514350">
              <a:buFont typeface="Wingdings" pitchFamily="2" charset="2"/>
              <a:buChar char="v"/>
            </a:pPr>
            <a:r>
              <a:rPr lang="en-US" sz="2000" dirty="0" smtClean="0"/>
              <a:t>E-Newsletters</a:t>
            </a:r>
          </a:p>
          <a:p>
            <a:pPr marL="1371600" lvl="2" indent="-514350">
              <a:buNone/>
            </a:pPr>
            <a:endParaRPr lang="en-US" sz="20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17448" y="4889500"/>
            <a:ext cx="6791452" cy="12319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Arial" charset="0"/>
              <a:buAutoNum type="arabicPeriod" startAt="2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itchFamily="34" charset="0"/>
                <a:ea typeface="+mn-ea"/>
                <a:cs typeface="+mn-cs"/>
              </a:rPr>
              <a:t>A move toward single software platforms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 Light" pitchFamily="34" charset="0"/>
              <a:ea typeface="+mn-ea"/>
              <a:cs typeface="+mn-cs"/>
            </a:endParaRPr>
          </a:p>
          <a:p>
            <a:pPr marL="914400" marR="0" lvl="1" indent="-51435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itchFamily="34" charset="0"/>
                <a:ea typeface="+mn-ea"/>
                <a:cs typeface="+mn-cs"/>
              </a:rPr>
              <a:t>Integrated </a:t>
            </a: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itchFamily="34" charset="0"/>
                <a:ea typeface="+mn-ea"/>
                <a:cs typeface="+mn-cs"/>
              </a:rPr>
              <a:t>Human Resource Information System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 Light" pitchFamily="34" charset="0"/>
                <a:ea typeface="+mn-ea"/>
                <a:cs typeface="+mn-cs"/>
              </a:rPr>
              <a:t> (HRIS).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Embracing New Technology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800" b="1" dirty="0" smtClean="0"/>
              <a:t>Human Resources Information System (HRIS)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/>
              <a:t> </a:t>
            </a:r>
            <a:r>
              <a:rPr lang="en-US" sz="2800" dirty="0" smtClean="0">
                <a:latin typeface="Calibri Light" pitchFamily="34" charset="0"/>
              </a:rPr>
              <a:t>is a system that lets you keep track of all your employees and information about them. It is usually done in a database or, more often, in a series of inter-related databases</a:t>
            </a:r>
            <a:r>
              <a:rPr lang="en-US" sz="2800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Benefits:</a:t>
            </a:r>
          </a:p>
          <a:p>
            <a:pPr lvl="2">
              <a:lnSpc>
                <a:spcPct val="90000"/>
              </a:lnSpc>
            </a:pPr>
            <a:r>
              <a:rPr lang="en-US" sz="2400" dirty="0" smtClean="0"/>
              <a:t>Store and retrieve of large quantities of data.</a:t>
            </a:r>
          </a:p>
          <a:p>
            <a:pPr lvl="2">
              <a:lnSpc>
                <a:spcPct val="90000"/>
              </a:lnSpc>
            </a:pPr>
            <a:r>
              <a:rPr lang="en-US" sz="2400" dirty="0" smtClean="0"/>
              <a:t>Combine and reconfigure data to create new information.</a:t>
            </a:r>
          </a:p>
          <a:p>
            <a:pPr lvl="2">
              <a:lnSpc>
                <a:spcPct val="90000"/>
              </a:lnSpc>
            </a:pPr>
            <a:r>
              <a:rPr lang="en-US" sz="2400" dirty="0" smtClean="0"/>
              <a:t>Easier communications.</a:t>
            </a:r>
          </a:p>
          <a:p>
            <a:pPr lvl="2">
              <a:lnSpc>
                <a:spcPct val="90000"/>
              </a:lnSpc>
            </a:pPr>
            <a:r>
              <a:rPr lang="en-US" sz="2400" dirty="0" smtClean="0"/>
              <a:t>Lower administrative costs, increase productivity and response times.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fundamentals of&amp;#x0D;&amp;#x0A;Human Resource Management 4th edition&amp;#x0D;&amp;#x0A;by R.A. Noe, J.R. Hollenbeck, B. Gerhart, and P.M. Wright&amp;#x0D;&amp;#x0A; &amp;quot;&quot;/&gt;&lt;property id=&quot;20307&quot; value=&quot;311&quot;/&gt;&lt;/object&gt;&lt;object type=&quot;3&quot; unique_id=&quot;10005&quot;&gt;&lt;property id=&quot;20148&quot; value=&quot;5&quot;/&gt;&lt;property id=&quot;20300&quot; value=&quot;Slide 2 - &amp;quot;What Do I Need to Know?&amp;quot;&quot;/&gt;&lt;property id=&quot;20307&quot; value=&quot;267&quot;/&gt;&lt;/object&gt;&lt;object type=&quot;3&quot; unique_id=&quot;10006&quot;&gt;&lt;property id=&quot;20148&quot; value=&quot;5&quot;/&gt;&lt;property id=&quot;20300&quot; value=&quot;Slide 3 - &amp;quot;What Do I Need to Know? (continued)&amp;quot;&quot;/&gt;&lt;property id=&quot;20307&quot; value=&quot;268&quot;/&gt;&lt;/object&gt;&lt;object type=&quot;3&quot; unique_id=&quot;10007&quot;&gt;&lt;property id=&quot;20148&quot; value=&quot;5&quot;/&gt;&lt;property id=&quot;20300&quot; value=&quot;Slide 4 - &amp;quot;What Do I Need to Know? (continued)&amp;quot;&quot;/&gt;&lt;property id=&quot;20307&quot; value=&quot;269&quot;/&gt;&lt;/object&gt;&lt;object type=&quot;3&quot; unique_id=&quot;10008&quot;&gt;&lt;property id=&quot;20148&quot; value=&quot;5&quot;/&gt;&lt;property id=&quot;20300&quot; value=&quot;Slide 5 - &amp;quot;The Labor Force&amp;quot;&quot;/&gt;&lt;property id=&quot;20307&quot; value=&quot;270&quot;/&gt;&lt;/object&gt;&lt;object type=&quot;3&quot; unique_id=&quot;10009&quot;&gt;&lt;property id=&quot;20148&quot; value=&quot;5&quot;/&gt;&lt;property id=&quot;20300&quot; value=&quot;Slide 6 - &amp;quot;Change in the Labor Force&amp;quot;&quot;/&gt;&lt;property id=&quot;20307&quot; value=&quot;271&quot;/&gt;&lt;/object&gt;&lt;object type=&quot;3&quot; unique_id=&quot;10010&quot;&gt;&lt;property id=&quot;20148&quot; value=&quot;5&quot;/&gt;&lt;property id=&quot;20300&quot; value=&quot;Slide 7 - &amp;quot; Figure 2.1: Age Distribution of U.S Labor Force, 2008 and 2018&amp;quot;&quot;/&gt;&lt;property id=&quot;20307&quot; value=&quot;272&quot;/&gt;&lt;/object&gt;&lt;object type=&quot;3&quot; unique_id=&quot;10011&quot;&gt;&lt;property id=&quot;20148&quot; value=&quot;5&quot;/&gt;&lt;property id=&quot;20300&quot; value=&quot;Slide 8 - &amp;quot;HRM Implications of the Aging Workforce&amp;quot;&quot;/&gt;&lt;property id=&quot;20307&quot; value=&quot;273&quot;/&gt;&lt;/object&gt;&lt;object type=&quot;3&quot; unique_id=&quot;10012&quot;&gt;&lt;property id=&quot;20148&quot; value=&quot;5&quot;/&gt;&lt;property id=&quot;20300&quot; value=&quot;Slide 9&quot;/&gt;&lt;property id=&quot;20307&quot; value=&quot;274&quot;/&gt;&lt;/object&gt;&lt;object type=&quot;3&quot; unique_id=&quot;10013&quot;&gt;&lt;property id=&quot;20148&quot; value=&quot;5&quot;/&gt;&lt;property id=&quot;20300&quot; value=&quot;Slide 10 - &amp;quot; Figure 2.2: Projected Racial/Ethnic Makeup of the U.S. Workforce, 2018&amp;quot;&quot;/&gt;&lt;property id=&quot;20307&quot; value=&quot;275&quot;/&gt;&lt;/object&gt;&lt;object type=&quot;3&quot; unique_id=&quot;10014&quot;&gt;&lt;property id=&quot;20148&quot; value=&quot;5&quot;/&gt;&lt;property id=&quot;20300&quot; value=&quot;Slide 11 - &amp;quot; Figure 2.3: HRM Practices That Support Diversity Management&amp;quot;&quot;/&gt;&lt;property id=&quot;20307&quot; value=&quot;276&quot;/&gt;&lt;/object&gt;&lt;object type=&quot;3&quot; unique_id=&quot;10015&quot;&gt;&lt;property id=&quot;20148&quot; value=&quot;5&quot;/&gt;&lt;property id=&quot;20300&quot; value=&quot;Slide 12 - &amp;quot;Skill Deficiencies in Workforce&amp;quot;&quot;/&gt;&lt;property id=&quot;20307&quot; value=&quot;277&quot;/&gt;&lt;/object&gt;&lt;object type=&quot;3&quot; unique_id=&quot;10016&quot;&gt;&lt;property id=&quot;20148&quot; value=&quot;5&quot;/&gt;&lt;property id=&quot;20300&quot; value=&quot;Slide 13 - &amp;quot;Skill Deficiencies of the Workforce&amp;quot;&quot;/&gt;&lt;property id=&quot;20307&quot; value=&quot;278&quot;/&gt;&lt;/object&gt;&lt;object type=&quot;3&quot; unique_id=&quot;10017&quot;&gt;&lt;property id=&quot;20148&quot; value=&quot;5&quot;/&gt;&lt;property id=&quot;20300&quot; value=&quot;Slide 14 - &amp;quot;High-Performance Work Systems&amp;quot;&quot;/&gt;&lt;property id=&quot;20307&quot; value=&quot;279&quot;/&gt;&lt;/object&gt;&lt;object type=&quot;3&quot; unique_id=&quot;10018&quot;&gt;&lt;property id=&quot;20148&quot; value=&quot;5&quot;/&gt;&lt;property id=&quot;20300&quot; value=&quot;Slide 15 - &amp;quot;Knowledge Workers&amp;quot;&quot;/&gt;&lt;property id=&quot;20307&quot; value=&quot;280&quot;/&gt;&lt;/object&gt;&lt;object type=&quot;3&quot; unique_id=&quot;10019&quot;&gt;&lt;property id=&quot;20148&quot; value=&quot;5&quot;/&gt;&lt;property id=&quot;20300&quot; value=&quot;Slide 16 - &amp;quot; Top 10 Occupations for Job Growth&amp;quot;&quot;/&gt;&lt;property id=&quot;20307&quot; value=&quot;281&quot;/&gt;&lt;/object&gt;&lt;object type=&quot;3&quot; unique_id=&quot;10020&quot;&gt;&lt;property id=&quot;20148&quot; value=&quot;5&quot;/&gt;&lt;property id=&quot;20300&quot; value=&quot;Slide 17 - &amp;quot;Test Your Knowledge&amp;quot;&quot;/&gt;&lt;property id=&quot;20307&quot; value=&quot;282&quot;/&gt;&lt;/object&gt;&lt;object type=&quot;3&quot; unique_id=&quot;10021&quot;&gt;&lt;property id=&quot;20148&quot; value=&quot;5&quot;/&gt;&lt;property id=&quot;20300&quot; value=&quot;Slide 18 - &amp;quot;Employee Empowerment&amp;quot;&quot;/&gt;&lt;property id=&quot;20307&quot; value=&quot;283&quot;/&gt;&lt;/object&gt;&lt;object type=&quot;3&quot; unique_id=&quot;10022&quot;&gt;&lt;property id=&quot;20148&quot; value=&quot;5&quot;/&gt;&lt;property id=&quot;20300&quot; value=&quot;Slide 19 - &amp;quot;Teamwork&amp;quot;&quot;/&gt;&lt;property id=&quot;20307&quot; value=&quot;284&quot;/&gt;&lt;/object&gt;&lt;object type=&quot;3&quot; unique_id=&quot;10023&quot;&gt;&lt;property id=&quot;20148&quot; value=&quot;5&quot;/&gt;&lt;property id=&quot;20300&quot; value=&quot;Slide 20 - &amp;quot;Test Your Knowledge&amp;quot;&quot;/&gt;&lt;property id=&quot;20307&quot; value=&quot;285&quot;/&gt;&lt;/object&gt;&lt;object type=&quot;3&quot; unique_id=&quot;10024&quot;&gt;&lt;property id=&quot;20148&quot; value=&quot;5&quot;/&gt;&lt;property id=&quot;20300&quot; value=&quot;Slide 21 - &amp;quot; Figure 2-4: Strategic Business Issues Affecting HRM&amp;quot;&quot;/&gt;&lt;property id=&quot;20307&quot; value=&quot;286&quot;/&gt;&lt;/object&gt;&lt;object type=&quot;3&quot; unique_id=&quot;10025&quot;&gt;&lt;property id=&quot;20148&quot; value=&quot;5&quot;/&gt;&lt;property id=&quot;20300&quot; value=&quot;Slide 22 - &amp;quot;Total Quality Management (TQM)&amp;quot;&quot;/&gt;&lt;property id=&quot;20307&quot; value=&quot;287&quot;/&gt;&lt;/object&gt;&lt;object type=&quot;3&quot; unique_id=&quot;10026&quot;&gt;&lt;property id=&quot;20148&quot; value=&quot;5&quot;/&gt;&lt;property id=&quot;20300&quot; value=&quot;Slide 23 - &amp;quot;TQM Core Values&amp;quot;&quot;/&gt;&lt;property id=&quot;20307&quot; value=&quot;288&quot;/&gt;&lt;/object&gt;&lt;object type=&quot;3&quot; unique_id=&quot;10027&quot;&gt;&lt;property id=&quot;20148&quot; value=&quot;5&quot;/&gt;&lt;property id=&quot;20300&quot; value=&quot;Slide 24 - &amp;quot;Mergers and Acquisitions&amp;quot;&quot;/&gt;&lt;property id=&quot;20307&quot; value=&quot;289&quot;/&gt;&lt;/object&gt;&lt;object type=&quot;3&quot; unique_id=&quot;10028&quot;&gt;&lt;property id=&quot;20148&quot; value=&quot;5&quot;/&gt;&lt;property id=&quot;20300&quot; value=&quot;Slide 25 - &amp;quot; Figure 2.5: Number of Employees Laid Off During the Past Decade&amp;quot;&quot;/&gt;&lt;property id=&quot;20307&quot; value=&quot;290&quot;/&gt;&lt;/object&gt;&lt;object type=&quot;3&quot; unique_id=&quot;10029&quot;&gt;&lt;property id=&quot;20148&quot; value=&quot;5&quot;/&gt;&lt;property id=&quot;20300&quot; value=&quot;Slide 26 - &amp;quot;Reengineering&amp;quot;&quot;/&gt;&lt;property id=&quot;20307&quot; value=&quot;291&quot;/&gt;&lt;/object&gt;&lt;object type=&quot;3&quot; unique_id=&quot;10030&quot;&gt;&lt;property id=&quot;20148&quot; value=&quot;5&quot;/&gt;&lt;property id=&quot;20300&quot; value=&quot;Slide 27 - &amp;quot;Reengineering (continued)&amp;quot;&quot;/&gt;&lt;property id=&quot;20307&quot; value=&quot;292&quot;/&gt;&lt;/object&gt;&lt;object type=&quot;3&quot; unique_id=&quot;10031&quot;&gt;&lt;property id=&quot;20148&quot; value=&quot;5&quot;/&gt;&lt;property id=&quot;20300&quot; value=&quot;Slide 28 - &amp;quot;Outsourcing&amp;quot;&quot;/&gt;&lt;property id=&quot;20307&quot; value=&quot;293&quot;/&gt;&lt;/object&gt;&lt;object type=&quot;3&quot; unique_id=&quot;10032&quot;&gt;&lt;property id=&quot;20148&quot; value=&quot;5&quot;/&gt;&lt;property id=&quot;20300&quot; value=&quot;Slide 29 - &amp;quot;Expanding into Global Markets&amp;quot;&quot;/&gt;&lt;property id=&quot;20307&quot; value=&quot;294&quot;/&gt;&lt;/object&gt;&lt;object type=&quot;3&quot; unique_id=&quot;10033&quot;&gt;&lt;property id=&quot;20148&quot; value=&quot;5&quot;/&gt;&lt;property id=&quot;20300&quot; value=&quot;Slide 30 - &amp;quot;Figure 2.6: Where Immigrants to the U.S. Came from in 2008&amp;quot;&quot;/&gt;&lt;property id=&quot;20307&quot; value=&quot;295&quot;/&gt;&lt;/object&gt;&lt;object type=&quot;3&quot; unique_id=&quot;10034&quot;&gt;&lt;property id=&quot;20148&quot; value=&quot;5&quot;/&gt;&lt;property id=&quot;20300&quot; value=&quot;Slide 31 - &amp;quot;International Assignments&amp;quot;&quot;/&gt;&lt;property id=&quot;20307&quot; value=&quot;296&quot;/&gt;&lt;/object&gt;&lt;object type=&quot;3&quot; unique_id=&quot;10035&quot;&gt;&lt;property id=&quot;20148&quot; value=&quot;5&quot;/&gt;&lt;property id=&quot;20300&quot; value=&quot;Slide 32 - &amp;quot;Table 2.1:&amp;#x0D;&amp;#x0A;New Technologies Influencing HRM&amp;quot;&quot;/&gt;&lt;property id=&quot;20307&quot; value=&quot;297&quot;/&gt;&lt;/object&gt;&lt;object type=&quot;3&quot; unique_id=&quot;10036&quot;&gt;&lt;property id=&quot;20148&quot; value=&quot;5&quot;/&gt;&lt;property id=&quot;20300&quot; value=&quot;Slide 33 - &amp;quot;Human Resource Information System (HRIS)&amp;quot;&quot;/&gt;&lt;property id=&quot;20307&quot; value=&quot;298&quot;/&gt;&lt;/object&gt;&lt;object type=&quot;3&quot; unique_id=&quot;10037&quot;&gt;&lt;property id=&quot;20148&quot; value=&quot;5&quot;/&gt;&lt;property id=&quot;20300&quot; value=&quot;Slide 34 - &amp;quot;Electronic Human Resource Management (e-HRM)&amp;quot;&quot;/&gt;&lt;property id=&quot;20307&quot; value=&quot;299&quot;/&gt;&lt;/object&gt;&lt;object type=&quot;3&quot; unique_id=&quot;10038&quot;&gt;&lt;property id=&quot;20148&quot; value=&quot;5&quot;/&gt;&lt;property id=&quot;20300&quot; value=&quot;Slide 35 - &amp;quot; Table 2.2: Implications of e-HRM for HRM Practices&amp;quot;&quot;/&gt;&lt;property id=&quot;20307&quot; value=&quot;300&quot;/&gt;&lt;/object&gt;&lt;object type=&quot;3&quot; unique_id=&quot;10039&quot;&gt;&lt;property id=&quot;20148&quot; value=&quot;5&quot;/&gt;&lt;property id=&quot;20300&quot; value=&quot;Slide 36 - &amp;quot;Change in the Employment Relationship&amp;quot;&quot;/&gt;&lt;property id=&quot;20307&quot; value=&quot;301&quot;/&gt;&lt;/object&gt;&lt;object type=&quot;3&quot; unique_id=&quot;10040&quot;&gt;&lt;property id=&quot;20148&quot; value=&quot;5&quot;/&gt;&lt;property id=&quot;20300&quot; value=&quot;Slide 37 - &amp;quot;The Nature of the Employment Relationship is Changing&amp;quot;&quot;/&gt;&lt;property id=&quot;20307&quot; value=&quot;308&quot;/&gt;&lt;/object&gt;&lt;object type=&quot;3&quot; unique_id=&quot;10041&quot;&gt;&lt;property id=&quot;20148&quot; value=&quot;5&quot;/&gt;&lt;property id=&quot;20300&quot; value=&quot;Slide 38 - &amp;quot;The Nature of the Employment Relationship is Changing (continued)&amp;quot;&quot;/&gt;&lt;property id=&quot;20307&quot; value=&quot;309&quot;/&gt;&lt;/object&gt;&lt;object type=&quot;3&quot; unique_id=&quot;10042&quot;&gt;&lt;property id=&quot;20148&quot; value=&quot;5&quot;/&gt;&lt;property id=&quot;20300&quot; value=&quot;Slide 39 - &amp;quot; Flexibility: A Family-Friendly Work Arrangement&amp;quot;&quot;/&gt;&lt;property id=&quot;20307&quot; value=&quot;302&quot;/&gt;&lt;/object&gt;&lt;object type=&quot;3&quot; unique_id=&quot;10043&quot;&gt;&lt;property id=&quot;20148&quot; value=&quot;5&quot;/&gt;&lt;property id=&quot;20300&quot; value=&quot;Slide 40 - &amp;quot;The Need for Flexibility Affects HRM&amp;quot;&quot;/&gt;&lt;property id=&quot;20307&quot; value=&quot;310&quot;/&gt;&lt;/object&gt;&lt;object type=&quot;3&quot; unique_id=&quot;10044&quot;&gt;&lt;property id=&quot;20148&quot; value=&quot;5&quot;/&gt;&lt;property id=&quot;20300&quot; value=&quot;Slide 41 - &amp;quot;Summary&amp;quot;&quot;/&gt;&lt;property id=&quot;20307&quot; value=&quot;303&quot;/&gt;&lt;/object&gt;&lt;object type=&quot;3&quot; unique_id=&quot;10045&quot;&gt;&lt;property id=&quot;20148&quot; value=&quot;5&quot;/&gt;&lt;property id=&quot;20300&quot; value=&quot;Slide 42 - &amp;quot;Summary (continued)&amp;quot;&quot;/&gt;&lt;property id=&quot;20307&quot; value=&quot;304&quot;/&gt;&lt;/object&gt;&lt;object type=&quot;3&quot; unique_id=&quot;10046&quot;&gt;&lt;property id=&quot;20148&quot; value=&quot;5&quot;/&gt;&lt;property id=&quot;20300&quot; value=&quot;Slide 43 - &amp;quot;Summary (continued)&amp;quot;&quot;/&gt;&lt;property id=&quot;20307&quot; value=&quot;305&quot;/&gt;&lt;/object&gt;&lt;object type=&quot;3&quot; unique_id=&quot;10047&quot;&gt;&lt;property id=&quot;20148&quot; value=&quot;5&quot;/&gt;&lt;property id=&quot;20300&quot; value=&quot;Slide 44 - &amp;quot;Summary (continued)&amp;quot;&quot;/&gt;&lt;property id=&quot;20307&quot; value=&quot;306&quot;/&gt;&lt;/object&gt;&lt;object type=&quot;3&quot; unique_id=&quot;10048&quot;&gt;&lt;property id=&quot;20148&quot; value=&quot;5&quot;/&gt;&lt;property id=&quot;20300&quot; value=&quot;Slide 45 - &amp;quot;Summary (continued)&amp;quot;&quot;/&gt;&lt;property id=&quot;20307&quot; value=&quot;307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2584</TotalTime>
  <Words>1237</Words>
  <Application>Microsoft Office PowerPoint</Application>
  <PresentationFormat>On-screen Show (4:3)</PresentationFormat>
  <Paragraphs>193</Paragraphs>
  <Slides>24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Median</vt:lpstr>
      <vt:lpstr>     TRENDS IN HRM</vt:lpstr>
      <vt:lpstr>Introduction</vt:lpstr>
      <vt:lpstr>Introduction</vt:lpstr>
      <vt:lpstr>Overall Framework for  Human Resource Management</vt:lpstr>
      <vt:lpstr>Current Trends in HRM</vt:lpstr>
      <vt:lpstr>1. Globalization</vt:lpstr>
      <vt:lpstr>Globalization</vt:lpstr>
      <vt:lpstr>2. Embracing New Technology</vt:lpstr>
      <vt:lpstr>Embracing New Technology</vt:lpstr>
      <vt:lpstr>Embracing New Technology</vt:lpstr>
      <vt:lpstr>3. Manage the Changing Workforce</vt:lpstr>
      <vt:lpstr>Manage the Changing Workforce</vt:lpstr>
      <vt:lpstr>Manage the Changing Workforce</vt:lpstr>
      <vt:lpstr> 4. Developing Human Capital </vt:lpstr>
      <vt:lpstr>Developing Human Capital</vt:lpstr>
      <vt:lpstr>4. Responding to the Market</vt:lpstr>
      <vt:lpstr>Total Quality Management (TQM)</vt:lpstr>
      <vt:lpstr>TQM Core Values</vt:lpstr>
      <vt:lpstr>Mergers and Acquisitions</vt:lpstr>
      <vt:lpstr>Reengineering</vt:lpstr>
      <vt:lpstr>Reengineering </vt:lpstr>
      <vt:lpstr>5. Cost Containment</vt:lpstr>
      <vt:lpstr>Downsizing </vt:lpstr>
      <vt:lpstr>Outsourcing</vt:lpstr>
    </vt:vector>
  </TitlesOfParts>
  <Manager>Donielle Xu</Manager>
  <Company>McGraw-Hill/Irwin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002 Trends in Human Resource Management</dc:title>
  <dc:subject>Noe (2009) Fundamentals of Human Resource Management 3E</dc:subject>
  <dc:creator>Les Wiletzky, SPHR, Pierce College</dc:creator>
  <dc:description>Detailed slides_x000d_06-27-2008</dc:description>
  <cp:lastModifiedBy>Laila(Snow)</cp:lastModifiedBy>
  <cp:revision>306</cp:revision>
  <dcterms:created xsi:type="dcterms:W3CDTF">2008-06-28T00:05:36Z</dcterms:created>
  <dcterms:modified xsi:type="dcterms:W3CDTF">2020-02-08T04:35:49Z</dcterms:modified>
</cp:coreProperties>
</file>